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67" r:id="rId4"/>
    <p:sldId id="272" r:id="rId5"/>
    <p:sldId id="279" r:id="rId6"/>
    <p:sldId id="273" r:id="rId7"/>
    <p:sldId id="280" r:id="rId8"/>
    <p:sldId id="274" r:id="rId9"/>
    <p:sldId id="275" r:id="rId10"/>
    <p:sldId id="281" r:id="rId11"/>
    <p:sldId id="276" r:id="rId12"/>
    <p:sldId id="277" r:id="rId13"/>
    <p:sldId id="278" r:id="rId14"/>
    <p:sldId id="288" r:id="rId15"/>
    <p:sldId id="257" r:id="rId16"/>
    <p:sldId id="269" r:id="rId17"/>
    <p:sldId id="270" r:id="rId18"/>
    <p:sldId id="258" r:id="rId19"/>
    <p:sldId id="259" r:id="rId20"/>
    <p:sldId id="260" r:id="rId21"/>
    <p:sldId id="282" r:id="rId22"/>
    <p:sldId id="283" r:id="rId23"/>
    <p:sldId id="268" r:id="rId24"/>
    <p:sldId id="284" r:id="rId25"/>
    <p:sldId id="261" r:id="rId26"/>
    <p:sldId id="285" r:id="rId27"/>
    <p:sldId id="286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E7465-6FA5-4149-91CD-2191F9E892B7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432AA2AF-4A5F-45EB-A72D-78CE30F5F2C9}">
      <dgm:prSet phldrT="[Текст]"/>
      <dgm:spPr/>
      <dgm:t>
        <a:bodyPr/>
        <a:lstStyle/>
        <a:p>
          <a:r>
            <a:rPr lang="ru-RU" dirty="0" smtClean="0"/>
            <a:t>Интерес</a:t>
          </a:r>
          <a:endParaRPr lang="ru-RU" dirty="0"/>
        </a:p>
      </dgm:t>
    </dgm:pt>
    <dgm:pt modelId="{53EF879F-561A-4C2C-8581-4709528AF19A}" type="parTrans" cxnId="{081D7D93-556D-44FE-A1A8-B8C139CF858D}">
      <dgm:prSet/>
      <dgm:spPr/>
      <dgm:t>
        <a:bodyPr/>
        <a:lstStyle/>
        <a:p>
          <a:endParaRPr lang="ru-RU"/>
        </a:p>
      </dgm:t>
    </dgm:pt>
    <dgm:pt modelId="{2B321DDC-198F-40D4-81C0-905E64F03F7A}" type="sibTrans" cxnId="{081D7D93-556D-44FE-A1A8-B8C139CF858D}">
      <dgm:prSet/>
      <dgm:spPr/>
      <dgm:t>
        <a:bodyPr/>
        <a:lstStyle/>
        <a:p>
          <a:endParaRPr lang="ru-RU"/>
        </a:p>
      </dgm:t>
    </dgm:pt>
    <dgm:pt modelId="{F4F24223-DD1B-4E53-93D6-0BCE160EDE6F}">
      <dgm:prSet phldrT="[Текст]"/>
      <dgm:spPr/>
      <dgm:t>
        <a:bodyPr/>
        <a:lstStyle/>
        <a:p>
          <a:r>
            <a:rPr lang="ru-RU" dirty="0" smtClean="0"/>
            <a:t>Знания Умения Навыки</a:t>
          </a:r>
          <a:endParaRPr lang="ru-RU" dirty="0"/>
        </a:p>
      </dgm:t>
    </dgm:pt>
    <dgm:pt modelId="{48A5E5E6-C6AE-4962-B81C-D87166494159}" type="parTrans" cxnId="{62DE6D6F-BE57-48E6-A294-359F35F3212C}">
      <dgm:prSet/>
      <dgm:spPr/>
      <dgm:t>
        <a:bodyPr/>
        <a:lstStyle/>
        <a:p>
          <a:endParaRPr lang="ru-RU"/>
        </a:p>
      </dgm:t>
    </dgm:pt>
    <dgm:pt modelId="{A2C5C8F0-312C-4496-9051-589FFEC849AA}" type="sibTrans" cxnId="{62DE6D6F-BE57-48E6-A294-359F35F3212C}">
      <dgm:prSet/>
      <dgm:spPr/>
      <dgm:t>
        <a:bodyPr/>
        <a:lstStyle/>
        <a:p>
          <a:endParaRPr lang="ru-RU"/>
        </a:p>
      </dgm:t>
    </dgm:pt>
    <dgm:pt modelId="{D444E403-4762-483B-9F48-4B22912A9C5C}">
      <dgm:prSet phldrT="[Текст]"/>
      <dgm:spPr/>
      <dgm:t>
        <a:bodyPr/>
        <a:lstStyle/>
        <a:p>
          <a:r>
            <a:rPr lang="ru-RU" dirty="0" smtClean="0"/>
            <a:t>Поведение и дисциплина</a:t>
          </a:r>
          <a:endParaRPr lang="ru-RU" dirty="0"/>
        </a:p>
      </dgm:t>
    </dgm:pt>
    <dgm:pt modelId="{62F32A1F-FCDC-4127-BACD-BC84D5D190D6}" type="parTrans" cxnId="{94B4141E-D87F-47A0-B033-6F8A0FEC8807}">
      <dgm:prSet/>
      <dgm:spPr/>
      <dgm:t>
        <a:bodyPr/>
        <a:lstStyle/>
        <a:p>
          <a:endParaRPr lang="ru-RU"/>
        </a:p>
      </dgm:t>
    </dgm:pt>
    <dgm:pt modelId="{96A7D356-307C-47D3-B5AB-B1EAD8234332}" type="sibTrans" cxnId="{94B4141E-D87F-47A0-B033-6F8A0FEC8807}">
      <dgm:prSet/>
      <dgm:spPr/>
      <dgm:t>
        <a:bodyPr/>
        <a:lstStyle/>
        <a:p>
          <a:endParaRPr lang="ru-RU"/>
        </a:p>
      </dgm:t>
    </dgm:pt>
    <dgm:pt modelId="{C307C424-F27A-49D1-9D63-B5EDA08E7903}">
      <dgm:prSet phldrT="[Текст]"/>
      <dgm:spPr/>
      <dgm:t>
        <a:bodyPr/>
        <a:lstStyle/>
        <a:p>
          <a:r>
            <a:rPr lang="ru-RU" dirty="0" smtClean="0"/>
            <a:t>Возможность обучения</a:t>
          </a:r>
          <a:endParaRPr lang="ru-RU" dirty="0"/>
        </a:p>
      </dgm:t>
    </dgm:pt>
    <dgm:pt modelId="{DCD9874C-7D7A-4F91-84F4-F21527C7A6A6}" type="parTrans" cxnId="{DE4195D0-AFCE-4A16-99F1-6294F03F34E2}">
      <dgm:prSet/>
      <dgm:spPr/>
      <dgm:t>
        <a:bodyPr/>
        <a:lstStyle/>
        <a:p>
          <a:endParaRPr lang="ru-RU"/>
        </a:p>
      </dgm:t>
    </dgm:pt>
    <dgm:pt modelId="{97C735E7-41B2-420F-9CE9-EBAA06058D48}" type="sibTrans" cxnId="{DE4195D0-AFCE-4A16-99F1-6294F03F34E2}">
      <dgm:prSet/>
      <dgm:spPr/>
      <dgm:t>
        <a:bodyPr/>
        <a:lstStyle/>
        <a:p>
          <a:endParaRPr lang="ru-RU"/>
        </a:p>
      </dgm:t>
    </dgm:pt>
    <dgm:pt modelId="{8A7410C2-01F4-42B6-AB65-826805A1409F}" type="pres">
      <dgm:prSet presAssocID="{278E7465-6FA5-4149-91CD-2191F9E892B7}" presName="CompostProcess" presStyleCnt="0">
        <dgm:presLayoutVars>
          <dgm:dir/>
          <dgm:resizeHandles val="exact"/>
        </dgm:presLayoutVars>
      </dgm:prSet>
      <dgm:spPr/>
    </dgm:pt>
    <dgm:pt modelId="{F0F4D77F-75A2-413F-81BC-A4BC66B69F80}" type="pres">
      <dgm:prSet presAssocID="{278E7465-6FA5-4149-91CD-2191F9E892B7}" presName="arrow" presStyleLbl="bgShp" presStyleIdx="0" presStyleCnt="1"/>
      <dgm:spPr/>
    </dgm:pt>
    <dgm:pt modelId="{E08C44A7-FAAA-4E0B-9F71-A28587A5DB62}" type="pres">
      <dgm:prSet presAssocID="{278E7465-6FA5-4149-91CD-2191F9E892B7}" presName="linearProcess" presStyleCnt="0"/>
      <dgm:spPr/>
    </dgm:pt>
    <dgm:pt modelId="{F62779BD-C417-4479-9034-1644B2C09D98}" type="pres">
      <dgm:prSet presAssocID="{C307C424-F27A-49D1-9D63-B5EDA08E790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8BBB3-E185-49B2-A2BF-B9446A80B172}" type="pres">
      <dgm:prSet presAssocID="{97C735E7-41B2-420F-9CE9-EBAA06058D48}" presName="sibTrans" presStyleCnt="0"/>
      <dgm:spPr/>
    </dgm:pt>
    <dgm:pt modelId="{73BB3FC7-E0AE-401A-AF39-DF6D3B7E479E}" type="pres">
      <dgm:prSet presAssocID="{432AA2AF-4A5F-45EB-A72D-78CE30F5F2C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4137C-2ABB-44A4-A9C6-03668409C294}" type="pres">
      <dgm:prSet presAssocID="{2B321DDC-198F-40D4-81C0-905E64F03F7A}" presName="sibTrans" presStyleCnt="0"/>
      <dgm:spPr/>
    </dgm:pt>
    <dgm:pt modelId="{96CCEB66-3E25-45EE-BF02-4B007504DCFC}" type="pres">
      <dgm:prSet presAssocID="{F4F24223-DD1B-4E53-93D6-0BCE160EDE6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45788-F59F-4A0D-BA9E-564B44E49479}" type="pres">
      <dgm:prSet presAssocID="{A2C5C8F0-312C-4496-9051-589FFEC849AA}" presName="sibTrans" presStyleCnt="0"/>
      <dgm:spPr/>
    </dgm:pt>
    <dgm:pt modelId="{87DF4D88-9308-4FE2-AFC7-C91EBBF9933A}" type="pres">
      <dgm:prSet presAssocID="{D444E403-4762-483B-9F48-4B22912A9C5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DE6D6F-BE57-48E6-A294-359F35F3212C}" srcId="{278E7465-6FA5-4149-91CD-2191F9E892B7}" destId="{F4F24223-DD1B-4E53-93D6-0BCE160EDE6F}" srcOrd="2" destOrd="0" parTransId="{48A5E5E6-C6AE-4962-B81C-D87166494159}" sibTransId="{A2C5C8F0-312C-4496-9051-589FFEC849AA}"/>
    <dgm:cxn modelId="{081D7D93-556D-44FE-A1A8-B8C139CF858D}" srcId="{278E7465-6FA5-4149-91CD-2191F9E892B7}" destId="{432AA2AF-4A5F-45EB-A72D-78CE30F5F2C9}" srcOrd="1" destOrd="0" parTransId="{53EF879F-561A-4C2C-8581-4709528AF19A}" sibTransId="{2B321DDC-198F-40D4-81C0-905E64F03F7A}"/>
    <dgm:cxn modelId="{2759725D-8669-47FE-A678-8E68F3E5E2EB}" type="presOf" srcId="{C307C424-F27A-49D1-9D63-B5EDA08E7903}" destId="{F62779BD-C417-4479-9034-1644B2C09D98}" srcOrd="0" destOrd="0" presId="urn:microsoft.com/office/officeart/2005/8/layout/hProcess9"/>
    <dgm:cxn modelId="{7F4C5469-E8C6-4621-B1D7-1F243AEAAFB1}" type="presOf" srcId="{278E7465-6FA5-4149-91CD-2191F9E892B7}" destId="{8A7410C2-01F4-42B6-AB65-826805A1409F}" srcOrd="0" destOrd="0" presId="urn:microsoft.com/office/officeart/2005/8/layout/hProcess9"/>
    <dgm:cxn modelId="{DE4195D0-AFCE-4A16-99F1-6294F03F34E2}" srcId="{278E7465-6FA5-4149-91CD-2191F9E892B7}" destId="{C307C424-F27A-49D1-9D63-B5EDA08E7903}" srcOrd="0" destOrd="0" parTransId="{DCD9874C-7D7A-4F91-84F4-F21527C7A6A6}" sibTransId="{97C735E7-41B2-420F-9CE9-EBAA06058D48}"/>
    <dgm:cxn modelId="{A0B0902A-6F4B-416D-BCC3-DEF078D04031}" type="presOf" srcId="{D444E403-4762-483B-9F48-4B22912A9C5C}" destId="{87DF4D88-9308-4FE2-AFC7-C91EBBF9933A}" srcOrd="0" destOrd="0" presId="urn:microsoft.com/office/officeart/2005/8/layout/hProcess9"/>
    <dgm:cxn modelId="{2B749C3B-AA24-4E8E-BF1A-6AAB8768945D}" type="presOf" srcId="{F4F24223-DD1B-4E53-93D6-0BCE160EDE6F}" destId="{96CCEB66-3E25-45EE-BF02-4B007504DCFC}" srcOrd="0" destOrd="0" presId="urn:microsoft.com/office/officeart/2005/8/layout/hProcess9"/>
    <dgm:cxn modelId="{94B4141E-D87F-47A0-B033-6F8A0FEC8807}" srcId="{278E7465-6FA5-4149-91CD-2191F9E892B7}" destId="{D444E403-4762-483B-9F48-4B22912A9C5C}" srcOrd="3" destOrd="0" parTransId="{62F32A1F-FCDC-4127-BACD-BC84D5D190D6}" sibTransId="{96A7D356-307C-47D3-B5AB-B1EAD8234332}"/>
    <dgm:cxn modelId="{EDA1BB8D-F5B6-4740-928D-5F4BF7EB8D80}" type="presOf" srcId="{432AA2AF-4A5F-45EB-A72D-78CE30F5F2C9}" destId="{73BB3FC7-E0AE-401A-AF39-DF6D3B7E479E}" srcOrd="0" destOrd="0" presId="urn:microsoft.com/office/officeart/2005/8/layout/hProcess9"/>
    <dgm:cxn modelId="{BD69D261-6B30-4074-99E3-9FF284A604B2}" type="presParOf" srcId="{8A7410C2-01F4-42B6-AB65-826805A1409F}" destId="{F0F4D77F-75A2-413F-81BC-A4BC66B69F80}" srcOrd="0" destOrd="0" presId="urn:microsoft.com/office/officeart/2005/8/layout/hProcess9"/>
    <dgm:cxn modelId="{FBF9A09E-2B4F-4144-9D7A-1BA2C9EC67B4}" type="presParOf" srcId="{8A7410C2-01F4-42B6-AB65-826805A1409F}" destId="{E08C44A7-FAAA-4E0B-9F71-A28587A5DB62}" srcOrd="1" destOrd="0" presId="urn:microsoft.com/office/officeart/2005/8/layout/hProcess9"/>
    <dgm:cxn modelId="{54F084A5-4BCE-4CA8-8AC1-CACDEFED73A7}" type="presParOf" srcId="{E08C44A7-FAAA-4E0B-9F71-A28587A5DB62}" destId="{F62779BD-C417-4479-9034-1644B2C09D98}" srcOrd="0" destOrd="0" presId="urn:microsoft.com/office/officeart/2005/8/layout/hProcess9"/>
    <dgm:cxn modelId="{87E555CC-D4CF-4462-A0CE-CF019906A69D}" type="presParOf" srcId="{E08C44A7-FAAA-4E0B-9F71-A28587A5DB62}" destId="{ACE8BBB3-E185-49B2-A2BF-B9446A80B172}" srcOrd="1" destOrd="0" presId="urn:microsoft.com/office/officeart/2005/8/layout/hProcess9"/>
    <dgm:cxn modelId="{7A995BE0-E104-48C8-9432-FCA7E1217428}" type="presParOf" srcId="{E08C44A7-FAAA-4E0B-9F71-A28587A5DB62}" destId="{73BB3FC7-E0AE-401A-AF39-DF6D3B7E479E}" srcOrd="2" destOrd="0" presId="urn:microsoft.com/office/officeart/2005/8/layout/hProcess9"/>
    <dgm:cxn modelId="{9181E18A-D4A9-4ADA-B7D7-A59CD0676E71}" type="presParOf" srcId="{E08C44A7-FAAA-4E0B-9F71-A28587A5DB62}" destId="{05E4137C-2ABB-44A4-A9C6-03668409C294}" srcOrd="3" destOrd="0" presId="urn:microsoft.com/office/officeart/2005/8/layout/hProcess9"/>
    <dgm:cxn modelId="{8FCCBAFF-0C74-478F-988B-2E7BDBC800A2}" type="presParOf" srcId="{E08C44A7-FAAA-4E0B-9F71-A28587A5DB62}" destId="{96CCEB66-3E25-45EE-BF02-4B007504DCFC}" srcOrd="4" destOrd="0" presId="urn:microsoft.com/office/officeart/2005/8/layout/hProcess9"/>
    <dgm:cxn modelId="{FC84D7AB-2F37-4B82-AD41-F2227C3BDA43}" type="presParOf" srcId="{E08C44A7-FAAA-4E0B-9F71-A28587A5DB62}" destId="{9D345788-F59F-4A0D-BA9E-564B44E49479}" srcOrd="5" destOrd="0" presId="urn:microsoft.com/office/officeart/2005/8/layout/hProcess9"/>
    <dgm:cxn modelId="{6D1D0237-01C8-487A-B7D8-B6131DC20FFF}" type="presParOf" srcId="{E08C44A7-FAAA-4E0B-9F71-A28587A5DB62}" destId="{87DF4D88-9308-4FE2-AFC7-C91EBBF9933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FAA30-DF4F-4FFA-91F7-48D46D8B87DB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0CE80C-7CB8-492A-8E7C-53FF543D5807}">
      <dgm:prSet phldrT="[Текст]"/>
      <dgm:spPr/>
      <dgm:t>
        <a:bodyPr/>
        <a:lstStyle/>
        <a:p>
          <a:r>
            <a:rPr lang="ru-RU" dirty="0" smtClean="0"/>
            <a:t>Медицинские полиса</a:t>
          </a:r>
          <a:endParaRPr lang="ru-RU" dirty="0"/>
        </a:p>
      </dgm:t>
    </dgm:pt>
    <dgm:pt modelId="{E9E33F85-AEF9-4C6C-863D-9D0C19757EE3}" type="parTrans" cxnId="{A6D25D27-AD28-4C28-8BFA-47BE498E5C5E}">
      <dgm:prSet/>
      <dgm:spPr/>
      <dgm:t>
        <a:bodyPr/>
        <a:lstStyle/>
        <a:p>
          <a:endParaRPr lang="ru-RU"/>
        </a:p>
      </dgm:t>
    </dgm:pt>
    <dgm:pt modelId="{50806E7B-AF98-4FF4-A8DA-094348E92F5D}" type="sibTrans" cxnId="{A6D25D27-AD28-4C28-8BFA-47BE498E5C5E}">
      <dgm:prSet/>
      <dgm:spPr/>
      <dgm:t>
        <a:bodyPr/>
        <a:lstStyle/>
        <a:p>
          <a:endParaRPr lang="ru-RU"/>
        </a:p>
      </dgm:t>
    </dgm:pt>
    <dgm:pt modelId="{55841F56-D75F-49E5-9598-6BE376FC1408}">
      <dgm:prSet phldrT="[Текст]"/>
      <dgm:spPr/>
      <dgm:t>
        <a:bodyPr/>
        <a:lstStyle/>
        <a:p>
          <a:r>
            <a:rPr lang="ru-RU" dirty="0" smtClean="0"/>
            <a:t>Заявление на бесплатное питание</a:t>
          </a:r>
          <a:endParaRPr lang="ru-RU" dirty="0"/>
        </a:p>
      </dgm:t>
    </dgm:pt>
    <dgm:pt modelId="{26A91980-923F-498B-86AC-4B6F85D4CC33}" type="parTrans" cxnId="{FF53511D-99CA-47BD-B683-EA03A2C4C7E0}">
      <dgm:prSet/>
      <dgm:spPr/>
      <dgm:t>
        <a:bodyPr/>
        <a:lstStyle/>
        <a:p>
          <a:endParaRPr lang="ru-RU"/>
        </a:p>
      </dgm:t>
    </dgm:pt>
    <dgm:pt modelId="{ADBB1783-B9F2-45E0-B40D-3E05ACC2621C}" type="sibTrans" cxnId="{FF53511D-99CA-47BD-B683-EA03A2C4C7E0}">
      <dgm:prSet/>
      <dgm:spPr/>
      <dgm:t>
        <a:bodyPr/>
        <a:lstStyle/>
        <a:p>
          <a:endParaRPr lang="ru-RU"/>
        </a:p>
      </dgm:t>
    </dgm:pt>
    <dgm:pt modelId="{6FB901D5-5B04-4850-BE8B-A4A9EC55708A}">
      <dgm:prSet phldrT="[Текст]"/>
      <dgm:spPr/>
      <dgm:t>
        <a:bodyPr/>
        <a:lstStyle/>
        <a:p>
          <a:r>
            <a:rPr lang="ru-RU" dirty="0" smtClean="0"/>
            <a:t>Работа МАН «Логос»</a:t>
          </a:r>
          <a:endParaRPr lang="ru-RU" dirty="0"/>
        </a:p>
      </dgm:t>
    </dgm:pt>
    <dgm:pt modelId="{1224445F-F603-43CA-89E4-A9E9FB2C1161}" type="parTrans" cxnId="{38AAA970-9174-49D0-BD7F-4A0F64EB6973}">
      <dgm:prSet/>
      <dgm:spPr/>
      <dgm:t>
        <a:bodyPr/>
        <a:lstStyle/>
        <a:p>
          <a:endParaRPr lang="ru-RU"/>
        </a:p>
      </dgm:t>
    </dgm:pt>
    <dgm:pt modelId="{F72AC7CB-9596-4FFC-8018-728E05040B61}" type="sibTrans" cxnId="{38AAA970-9174-49D0-BD7F-4A0F64EB6973}">
      <dgm:prSet/>
      <dgm:spPr/>
      <dgm:t>
        <a:bodyPr/>
        <a:lstStyle/>
        <a:p>
          <a:endParaRPr lang="ru-RU"/>
        </a:p>
      </dgm:t>
    </dgm:pt>
    <dgm:pt modelId="{8D8AD0D7-D22F-4216-9E27-2B8DDFD483DE}">
      <dgm:prSet phldrT="[Текст]"/>
      <dgm:spPr/>
      <dgm:t>
        <a:bodyPr/>
        <a:lstStyle/>
        <a:p>
          <a:r>
            <a:rPr lang="ru-RU" dirty="0" smtClean="0"/>
            <a:t>Выбор актива родительского комитета</a:t>
          </a:r>
          <a:endParaRPr lang="ru-RU" dirty="0"/>
        </a:p>
      </dgm:t>
    </dgm:pt>
    <dgm:pt modelId="{14E93DC4-BA93-40E9-9B86-4F0B20DF53D1}" type="parTrans" cxnId="{4BD44133-625A-417C-BEC5-A40E0120C893}">
      <dgm:prSet/>
      <dgm:spPr/>
      <dgm:t>
        <a:bodyPr/>
        <a:lstStyle/>
        <a:p>
          <a:endParaRPr lang="ru-RU"/>
        </a:p>
      </dgm:t>
    </dgm:pt>
    <dgm:pt modelId="{16058B89-D972-4C4C-ACE3-5346048D382F}" type="sibTrans" cxnId="{4BD44133-625A-417C-BEC5-A40E0120C893}">
      <dgm:prSet/>
      <dgm:spPr/>
      <dgm:t>
        <a:bodyPr/>
        <a:lstStyle/>
        <a:p>
          <a:endParaRPr lang="ru-RU"/>
        </a:p>
      </dgm:t>
    </dgm:pt>
    <dgm:pt modelId="{4DC96F3C-1242-4867-9669-34FADC150DAF}">
      <dgm:prSet phldrT="[Текст]"/>
      <dgm:spPr/>
      <dgm:t>
        <a:bodyPr/>
        <a:lstStyle/>
        <a:p>
          <a:r>
            <a:rPr lang="ru-RU" dirty="0" smtClean="0"/>
            <a:t>Дополнительное образование</a:t>
          </a:r>
          <a:endParaRPr lang="ru-RU" dirty="0"/>
        </a:p>
      </dgm:t>
    </dgm:pt>
    <dgm:pt modelId="{8F9710B7-7A4C-40A8-96F3-AF82BF8CC097}" type="parTrans" cxnId="{CDFC53E6-7508-436D-B974-E0110918922E}">
      <dgm:prSet/>
      <dgm:spPr/>
      <dgm:t>
        <a:bodyPr/>
        <a:lstStyle/>
        <a:p>
          <a:endParaRPr lang="ru-RU"/>
        </a:p>
      </dgm:t>
    </dgm:pt>
    <dgm:pt modelId="{5E5D0FD0-1086-4D55-B4E9-537F381EA28B}" type="sibTrans" cxnId="{CDFC53E6-7508-436D-B974-E0110918922E}">
      <dgm:prSet/>
      <dgm:spPr/>
      <dgm:t>
        <a:bodyPr/>
        <a:lstStyle/>
        <a:p>
          <a:endParaRPr lang="ru-RU"/>
        </a:p>
      </dgm:t>
    </dgm:pt>
    <dgm:pt modelId="{DC64550E-A36C-4DC6-A739-3707F746DC84}" type="pres">
      <dgm:prSet presAssocID="{03EFAA30-DF4F-4FFA-91F7-48D46D8B87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DEF80-4C51-4425-BFDE-4A0A062D8723}" type="pres">
      <dgm:prSet presAssocID="{310CE80C-7CB8-492A-8E7C-53FF543D58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C739F-A93C-420A-8004-C61F3A2854AB}" type="pres">
      <dgm:prSet presAssocID="{50806E7B-AF98-4FF4-A8DA-094348E92F5D}" presName="sibTrans" presStyleCnt="0"/>
      <dgm:spPr/>
    </dgm:pt>
    <dgm:pt modelId="{3D62E198-03D3-4133-B8B2-CAB3E4E334E0}" type="pres">
      <dgm:prSet presAssocID="{55841F56-D75F-49E5-9598-6BE376FC14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F06BD-BA6F-411D-9B38-5E6321B6DABC}" type="pres">
      <dgm:prSet presAssocID="{ADBB1783-B9F2-45E0-B40D-3E05ACC2621C}" presName="sibTrans" presStyleCnt="0"/>
      <dgm:spPr/>
    </dgm:pt>
    <dgm:pt modelId="{5B221D5C-5D6C-4429-ABCB-0276827511A0}" type="pres">
      <dgm:prSet presAssocID="{6FB901D5-5B04-4850-BE8B-A4A9EC5570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F6C62-6785-4D4C-B544-9FC15FD88F9E}" type="pres">
      <dgm:prSet presAssocID="{F72AC7CB-9596-4FFC-8018-728E05040B61}" presName="sibTrans" presStyleCnt="0"/>
      <dgm:spPr/>
    </dgm:pt>
    <dgm:pt modelId="{40E7714F-1732-4C87-81B3-7A88267D824E}" type="pres">
      <dgm:prSet presAssocID="{8D8AD0D7-D22F-4216-9E27-2B8DDFD483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CA865-90FE-4059-8580-845B00B89F8C}" type="pres">
      <dgm:prSet presAssocID="{16058B89-D972-4C4C-ACE3-5346048D382F}" presName="sibTrans" presStyleCnt="0"/>
      <dgm:spPr/>
    </dgm:pt>
    <dgm:pt modelId="{96AE9E88-25CE-444A-9100-6FFC309FC3F6}" type="pres">
      <dgm:prSet presAssocID="{4DC96F3C-1242-4867-9669-34FADC150D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BC0A6-48DC-46C7-B1D2-9B3FD1C6C67B}" type="presOf" srcId="{03EFAA30-DF4F-4FFA-91F7-48D46D8B87DB}" destId="{DC64550E-A36C-4DC6-A739-3707F746DC84}" srcOrd="0" destOrd="0" presId="urn:microsoft.com/office/officeart/2005/8/layout/default"/>
    <dgm:cxn modelId="{38AAA970-9174-49D0-BD7F-4A0F64EB6973}" srcId="{03EFAA30-DF4F-4FFA-91F7-48D46D8B87DB}" destId="{6FB901D5-5B04-4850-BE8B-A4A9EC55708A}" srcOrd="2" destOrd="0" parTransId="{1224445F-F603-43CA-89E4-A9E9FB2C1161}" sibTransId="{F72AC7CB-9596-4FFC-8018-728E05040B61}"/>
    <dgm:cxn modelId="{FF53511D-99CA-47BD-B683-EA03A2C4C7E0}" srcId="{03EFAA30-DF4F-4FFA-91F7-48D46D8B87DB}" destId="{55841F56-D75F-49E5-9598-6BE376FC1408}" srcOrd="1" destOrd="0" parTransId="{26A91980-923F-498B-86AC-4B6F85D4CC33}" sibTransId="{ADBB1783-B9F2-45E0-B40D-3E05ACC2621C}"/>
    <dgm:cxn modelId="{0BE4DB09-2B5E-4895-ABB9-39910DDA3DDD}" type="presOf" srcId="{8D8AD0D7-D22F-4216-9E27-2B8DDFD483DE}" destId="{40E7714F-1732-4C87-81B3-7A88267D824E}" srcOrd="0" destOrd="0" presId="urn:microsoft.com/office/officeart/2005/8/layout/default"/>
    <dgm:cxn modelId="{A6D25D27-AD28-4C28-8BFA-47BE498E5C5E}" srcId="{03EFAA30-DF4F-4FFA-91F7-48D46D8B87DB}" destId="{310CE80C-7CB8-492A-8E7C-53FF543D5807}" srcOrd="0" destOrd="0" parTransId="{E9E33F85-AEF9-4C6C-863D-9D0C19757EE3}" sibTransId="{50806E7B-AF98-4FF4-A8DA-094348E92F5D}"/>
    <dgm:cxn modelId="{443938C2-2C6A-40A4-B96D-09560A25429A}" type="presOf" srcId="{55841F56-D75F-49E5-9598-6BE376FC1408}" destId="{3D62E198-03D3-4133-B8B2-CAB3E4E334E0}" srcOrd="0" destOrd="0" presId="urn:microsoft.com/office/officeart/2005/8/layout/default"/>
    <dgm:cxn modelId="{C2A9664A-D26F-4050-8612-74B28EDB66B3}" type="presOf" srcId="{6FB901D5-5B04-4850-BE8B-A4A9EC55708A}" destId="{5B221D5C-5D6C-4429-ABCB-0276827511A0}" srcOrd="0" destOrd="0" presId="urn:microsoft.com/office/officeart/2005/8/layout/default"/>
    <dgm:cxn modelId="{CDFC53E6-7508-436D-B974-E0110918922E}" srcId="{03EFAA30-DF4F-4FFA-91F7-48D46D8B87DB}" destId="{4DC96F3C-1242-4867-9669-34FADC150DAF}" srcOrd="4" destOrd="0" parTransId="{8F9710B7-7A4C-40A8-96F3-AF82BF8CC097}" sibTransId="{5E5D0FD0-1086-4D55-B4E9-537F381EA28B}"/>
    <dgm:cxn modelId="{98A1580C-F5B7-439F-8F2F-4574DA6E3477}" type="presOf" srcId="{4DC96F3C-1242-4867-9669-34FADC150DAF}" destId="{96AE9E88-25CE-444A-9100-6FFC309FC3F6}" srcOrd="0" destOrd="0" presId="urn:microsoft.com/office/officeart/2005/8/layout/default"/>
    <dgm:cxn modelId="{4BD44133-625A-417C-BEC5-A40E0120C893}" srcId="{03EFAA30-DF4F-4FFA-91F7-48D46D8B87DB}" destId="{8D8AD0D7-D22F-4216-9E27-2B8DDFD483DE}" srcOrd="3" destOrd="0" parTransId="{14E93DC4-BA93-40E9-9B86-4F0B20DF53D1}" sibTransId="{16058B89-D972-4C4C-ACE3-5346048D382F}"/>
    <dgm:cxn modelId="{4951CE6E-2159-4AEE-9500-51E1FAD029E5}" type="presOf" srcId="{310CE80C-7CB8-492A-8E7C-53FF543D5807}" destId="{D29DEF80-4C51-4425-BFDE-4A0A062D8723}" srcOrd="0" destOrd="0" presId="urn:microsoft.com/office/officeart/2005/8/layout/default"/>
    <dgm:cxn modelId="{8492EFE9-374F-4C01-80AF-605CCA85DB9A}" type="presParOf" srcId="{DC64550E-A36C-4DC6-A739-3707F746DC84}" destId="{D29DEF80-4C51-4425-BFDE-4A0A062D8723}" srcOrd="0" destOrd="0" presId="urn:microsoft.com/office/officeart/2005/8/layout/default"/>
    <dgm:cxn modelId="{75B7BB38-1EC7-4D70-B608-F533F571A144}" type="presParOf" srcId="{DC64550E-A36C-4DC6-A739-3707F746DC84}" destId="{64DC739F-A93C-420A-8004-C61F3A2854AB}" srcOrd="1" destOrd="0" presId="urn:microsoft.com/office/officeart/2005/8/layout/default"/>
    <dgm:cxn modelId="{F868D3CB-D17C-4D75-819F-E1B4B5D50977}" type="presParOf" srcId="{DC64550E-A36C-4DC6-A739-3707F746DC84}" destId="{3D62E198-03D3-4133-B8B2-CAB3E4E334E0}" srcOrd="2" destOrd="0" presId="urn:microsoft.com/office/officeart/2005/8/layout/default"/>
    <dgm:cxn modelId="{57DA7F6F-EA9F-4575-BAE5-51F7D3BAB47C}" type="presParOf" srcId="{DC64550E-A36C-4DC6-A739-3707F746DC84}" destId="{F82F06BD-BA6F-411D-9B38-5E6321B6DABC}" srcOrd="3" destOrd="0" presId="urn:microsoft.com/office/officeart/2005/8/layout/default"/>
    <dgm:cxn modelId="{0AEBD47C-D2E4-467F-BC22-D935AD3590EA}" type="presParOf" srcId="{DC64550E-A36C-4DC6-A739-3707F746DC84}" destId="{5B221D5C-5D6C-4429-ABCB-0276827511A0}" srcOrd="4" destOrd="0" presId="urn:microsoft.com/office/officeart/2005/8/layout/default"/>
    <dgm:cxn modelId="{6CB5BBDD-EA7D-450D-8C86-B0643C111904}" type="presParOf" srcId="{DC64550E-A36C-4DC6-A739-3707F746DC84}" destId="{13AF6C62-6785-4D4C-B544-9FC15FD88F9E}" srcOrd="5" destOrd="0" presId="urn:microsoft.com/office/officeart/2005/8/layout/default"/>
    <dgm:cxn modelId="{937C370C-676E-4172-A8BC-5D9A1DDB24D8}" type="presParOf" srcId="{DC64550E-A36C-4DC6-A739-3707F746DC84}" destId="{40E7714F-1732-4C87-81B3-7A88267D824E}" srcOrd="6" destOrd="0" presId="urn:microsoft.com/office/officeart/2005/8/layout/default"/>
    <dgm:cxn modelId="{7C8376BD-B9B3-42A9-AA5B-66013482D0AB}" type="presParOf" srcId="{DC64550E-A36C-4DC6-A739-3707F746DC84}" destId="{388CA865-90FE-4059-8580-845B00B89F8C}" srcOrd="7" destOrd="0" presId="urn:microsoft.com/office/officeart/2005/8/layout/default"/>
    <dgm:cxn modelId="{BFCC7CBA-34F7-49CE-B634-E018A18FE227}" type="presParOf" srcId="{DC64550E-A36C-4DC6-A739-3707F746DC84}" destId="{96AE9E88-25CE-444A-9100-6FFC309FC3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4D77F-75A2-413F-81BC-A4BC66B69F80}">
      <dsp:nvSpPr>
        <dsp:cNvPr id="0" name=""/>
        <dsp:cNvSpPr/>
      </dsp:nvSpPr>
      <dsp:spPr>
        <a:xfrm>
          <a:off x="609471" y="0"/>
          <a:ext cx="6907344" cy="403934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tint val="4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2779BD-C417-4479-9034-1644B2C09D98}">
      <dsp:nvSpPr>
        <dsp:cNvPr id="0" name=""/>
        <dsp:cNvSpPr/>
      </dsp:nvSpPr>
      <dsp:spPr>
        <a:xfrm>
          <a:off x="4067" y="1211803"/>
          <a:ext cx="1956181" cy="16157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Возможность обучения</a:t>
          </a:r>
          <a:endParaRPr lang="ru-RU" sz="2200" kern="1200" dirty="0"/>
        </a:p>
      </dsp:txBody>
      <dsp:txXfrm>
        <a:off x="82941" y="1290677"/>
        <a:ext cx="1798433" cy="1457989"/>
      </dsp:txXfrm>
    </dsp:sp>
    <dsp:sp modelId="{73BB3FC7-E0AE-401A-AF39-DF6D3B7E479E}">
      <dsp:nvSpPr>
        <dsp:cNvPr id="0" name=""/>
        <dsp:cNvSpPr/>
      </dsp:nvSpPr>
      <dsp:spPr>
        <a:xfrm>
          <a:off x="2058057" y="1211803"/>
          <a:ext cx="1956181" cy="1615737"/>
        </a:xfrm>
        <a:prstGeom prst="roundRect">
          <a:avLst/>
        </a:prstGeom>
        <a:gradFill rotWithShape="0">
          <a:gsLst>
            <a:gs pos="0">
              <a:schemeClr val="accent5">
                <a:hueOff val="-4077871"/>
                <a:satOff val="28025"/>
                <a:lumOff val="-2745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4077871"/>
                <a:satOff val="28025"/>
                <a:lumOff val="-2745"/>
                <a:alphaOff val="0"/>
                <a:shade val="100000"/>
              </a:schemeClr>
            </a:gs>
            <a:gs pos="100000">
              <a:schemeClr val="accent5">
                <a:hueOff val="-4077871"/>
                <a:satOff val="28025"/>
                <a:lumOff val="-2745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Интерес</a:t>
          </a:r>
          <a:endParaRPr lang="ru-RU" sz="2200" kern="1200" dirty="0"/>
        </a:p>
      </dsp:txBody>
      <dsp:txXfrm>
        <a:off x="2136931" y="1290677"/>
        <a:ext cx="1798433" cy="1457989"/>
      </dsp:txXfrm>
    </dsp:sp>
    <dsp:sp modelId="{96CCEB66-3E25-45EE-BF02-4B007504DCFC}">
      <dsp:nvSpPr>
        <dsp:cNvPr id="0" name=""/>
        <dsp:cNvSpPr/>
      </dsp:nvSpPr>
      <dsp:spPr>
        <a:xfrm>
          <a:off x="4112048" y="1211803"/>
          <a:ext cx="1956181" cy="1615737"/>
        </a:xfrm>
        <a:prstGeom prst="roundRect">
          <a:avLst/>
        </a:prstGeom>
        <a:gradFill rotWithShape="0">
          <a:gsLst>
            <a:gs pos="0">
              <a:schemeClr val="accent5">
                <a:hueOff val="-8155742"/>
                <a:satOff val="56051"/>
                <a:lumOff val="-5491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8155742"/>
                <a:satOff val="56051"/>
                <a:lumOff val="-5491"/>
                <a:alphaOff val="0"/>
                <a:shade val="100000"/>
              </a:schemeClr>
            </a:gs>
            <a:gs pos="100000">
              <a:schemeClr val="accent5">
                <a:hueOff val="-8155742"/>
                <a:satOff val="56051"/>
                <a:lumOff val="-5491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Знания Умения Навыки</a:t>
          </a:r>
          <a:endParaRPr lang="ru-RU" sz="2200" kern="1200" dirty="0"/>
        </a:p>
      </dsp:txBody>
      <dsp:txXfrm>
        <a:off x="4190922" y="1290677"/>
        <a:ext cx="1798433" cy="1457989"/>
      </dsp:txXfrm>
    </dsp:sp>
    <dsp:sp modelId="{87DF4D88-9308-4FE2-AFC7-C91EBBF9933A}">
      <dsp:nvSpPr>
        <dsp:cNvPr id="0" name=""/>
        <dsp:cNvSpPr/>
      </dsp:nvSpPr>
      <dsp:spPr>
        <a:xfrm>
          <a:off x="6166039" y="1211803"/>
          <a:ext cx="1956181" cy="1615737"/>
        </a:xfrm>
        <a:prstGeom prst="roundRect">
          <a:avLst/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12233612"/>
                <a:satOff val="84076"/>
                <a:lumOff val="-8236"/>
                <a:alphaOff val="0"/>
                <a:shade val="100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Поведение и дисциплина</a:t>
          </a:r>
          <a:endParaRPr lang="ru-RU" sz="2200" kern="1200" dirty="0"/>
        </a:p>
      </dsp:txBody>
      <dsp:txXfrm>
        <a:off x="6244913" y="1290677"/>
        <a:ext cx="1798433" cy="1457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DEF80-4C51-4425-BFDE-4A0A062D8723}">
      <dsp:nvSpPr>
        <dsp:cNvPr id="0" name=""/>
        <dsp:cNvSpPr/>
      </dsp:nvSpPr>
      <dsp:spPr>
        <a:xfrm>
          <a:off x="0" y="708807"/>
          <a:ext cx="2404450" cy="1442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Медицинские полиса</a:t>
          </a:r>
          <a:endParaRPr lang="ru-RU" sz="2400" kern="1200" dirty="0"/>
        </a:p>
      </dsp:txBody>
      <dsp:txXfrm>
        <a:off x="0" y="708807"/>
        <a:ext cx="2404450" cy="1442669"/>
      </dsp:txXfrm>
    </dsp:sp>
    <dsp:sp modelId="{3D62E198-03D3-4133-B8B2-CAB3E4E334E0}">
      <dsp:nvSpPr>
        <dsp:cNvPr id="0" name=""/>
        <dsp:cNvSpPr/>
      </dsp:nvSpPr>
      <dsp:spPr>
        <a:xfrm>
          <a:off x="2644895" y="708807"/>
          <a:ext cx="2404450" cy="1442669"/>
        </a:xfrm>
        <a:prstGeom prst="rect">
          <a:avLst/>
        </a:prstGeom>
        <a:solidFill>
          <a:schemeClr val="accent5">
            <a:hueOff val="-3058403"/>
            <a:satOff val="21019"/>
            <a:lumOff val="-2059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Заявление на бесплатное питание</a:t>
          </a:r>
          <a:endParaRPr lang="ru-RU" sz="2400" kern="1200" dirty="0"/>
        </a:p>
      </dsp:txBody>
      <dsp:txXfrm>
        <a:off x="2644895" y="708807"/>
        <a:ext cx="2404450" cy="1442669"/>
      </dsp:txXfrm>
    </dsp:sp>
    <dsp:sp modelId="{5B221D5C-5D6C-4429-ABCB-0276827511A0}">
      <dsp:nvSpPr>
        <dsp:cNvPr id="0" name=""/>
        <dsp:cNvSpPr/>
      </dsp:nvSpPr>
      <dsp:spPr>
        <a:xfrm>
          <a:off x="5289789" y="708807"/>
          <a:ext cx="2404450" cy="1442669"/>
        </a:xfrm>
        <a:prstGeom prst="rect">
          <a:avLst/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МАН «Логос»</a:t>
          </a:r>
          <a:endParaRPr lang="ru-RU" sz="2400" kern="1200" dirty="0"/>
        </a:p>
      </dsp:txBody>
      <dsp:txXfrm>
        <a:off x="5289789" y="708807"/>
        <a:ext cx="2404450" cy="1442669"/>
      </dsp:txXfrm>
    </dsp:sp>
    <dsp:sp modelId="{40E7714F-1732-4C87-81B3-7A88267D824E}">
      <dsp:nvSpPr>
        <dsp:cNvPr id="0" name=""/>
        <dsp:cNvSpPr/>
      </dsp:nvSpPr>
      <dsp:spPr>
        <a:xfrm>
          <a:off x="1322447" y="2391922"/>
          <a:ext cx="2404450" cy="1442669"/>
        </a:xfrm>
        <a:prstGeom prst="rect">
          <a:avLst/>
        </a:prstGeom>
        <a:solidFill>
          <a:schemeClr val="accent5">
            <a:hueOff val="-9175209"/>
            <a:satOff val="63057"/>
            <a:lumOff val="-6177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Выбор актива родительского комитета</a:t>
          </a:r>
          <a:endParaRPr lang="ru-RU" sz="2400" kern="1200" dirty="0"/>
        </a:p>
      </dsp:txBody>
      <dsp:txXfrm>
        <a:off x="1322447" y="2391922"/>
        <a:ext cx="2404450" cy="1442669"/>
      </dsp:txXfrm>
    </dsp:sp>
    <dsp:sp modelId="{96AE9E88-25CE-444A-9100-6FFC309FC3F6}">
      <dsp:nvSpPr>
        <dsp:cNvPr id="0" name=""/>
        <dsp:cNvSpPr/>
      </dsp:nvSpPr>
      <dsp:spPr>
        <a:xfrm>
          <a:off x="3967342" y="2391922"/>
          <a:ext cx="2404450" cy="1442669"/>
        </a:xfrm>
        <a:prstGeom prst="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Дополнительное образование</a:t>
          </a:r>
          <a:endParaRPr lang="ru-RU" sz="2400" kern="1200" dirty="0"/>
        </a:p>
      </dsp:txBody>
      <dsp:txXfrm>
        <a:off x="3967342" y="2391922"/>
        <a:ext cx="2404450" cy="1442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3441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5940175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800" b="1" dirty="0"/>
              <a:t>Адаптация учащихся 5    класса к процессу обучения в средней школе</a:t>
            </a:r>
          </a:p>
          <a:p>
            <a:pPr algn="ctr"/>
            <a:endParaRPr lang="ru-RU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29" y="2348880"/>
            <a:ext cx="3775287" cy="214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03" y="4448631"/>
            <a:ext cx="2751752" cy="232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Перегруженность учебной программы 5-го класса, предусматривающей высокий уровень развития различных форм мышления приводит к падению успеваемости.</a:t>
            </a:r>
          </a:p>
          <a:p>
            <a:r>
              <a:rPr lang="ru-RU" dirty="0"/>
              <a:t>Ребенок должен понимать, что если у него сейчас не ладится с учебой, то виновата в этом не плохая учительница, а он сам, более того он в состоянии преодолеть эти проблемы или принять их.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18792"/>
            <a:ext cx="20605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90488"/>
            <a:ext cx="2627784" cy="291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22087"/>
            <a:ext cx="2923654" cy="292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можно помочь?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05428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∗ </a:t>
            </a:r>
            <a:r>
              <a:rPr lang="ru-RU" b="1" dirty="0"/>
              <a:t>Первое условие школьного успеха пятиклассника —безусловное </a:t>
            </a:r>
          </a:p>
          <a:p>
            <a:pPr marL="0" indent="0">
              <a:buNone/>
            </a:pPr>
            <a:r>
              <a:rPr lang="ru-RU" b="1" dirty="0"/>
              <a:t>принятие ребенка, несмотря на те неудачи, с которыми он уже </a:t>
            </a:r>
          </a:p>
          <a:p>
            <a:pPr marL="0" indent="0">
              <a:buNone/>
            </a:pPr>
            <a:r>
              <a:rPr lang="ru-RU" b="1" dirty="0"/>
              <a:t>столкнулся или может столкнуться.</a:t>
            </a:r>
          </a:p>
          <a:p>
            <a:pPr marL="0" indent="0">
              <a:buNone/>
            </a:pPr>
            <a:r>
              <a:rPr lang="ru-RU" dirty="0"/>
              <a:t>∗ Если вас, что-то беспокоит в поведении ребенка, постарайтесь, как </a:t>
            </a:r>
          </a:p>
          <a:p>
            <a:pPr marL="0" indent="0">
              <a:buNone/>
            </a:pPr>
            <a:r>
              <a:rPr lang="ru-RU" dirty="0"/>
              <a:t>можно скорее встретиться и обсудить это с классным руководителем </a:t>
            </a:r>
          </a:p>
          <a:p>
            <a:pPr marL="0" indent="0">
              <a:buNone/>
            </a:pPr>
            <a:r>
              <a:rPr lang="ru-RU" dirty="0"/>
              <a:t>или психологом.</a:t>
            </a:r>
          </a:p>
          <a:p>
            <a:pPr marL="0" indent="0">
              <a:buNone/>
            </a:pPr>
            <a:r>
              <a:rPr lang="ru-RU" dirty="0" smtClean="0"/>
              <a:t>∗ </a:t>
            </a:r>
            <a:r>
              <a:rPr lang="ru-RU" dirty="0"/>
              <a:t>Проявляйте интерес к школьным делам, обсуждайте сложные ситуации, </a:t>
            </a:r>
            <a:r>
              <a:rPr lang="ru-RU" dirty="0" smtClean="0"/>
              <a:t>вместе </a:t>
            </a:r>
            <a:r>
              <a:rPr lang="ru-RU" dirty="0"/>
              <a:t>ищите выход из конфликтов. Неформальное общение со своим </a:t>
            </a:r>
            <a:r>
              <a:rPr lang="ru-RU" dirty="0" smtClean="0"/>
              <a:t>ребенком </a:t>
            </a:r>
            <a:r>
              <a:rPr lang="ru-RU" dirty="0"/>
              <a:t>после прошедшего школьного дня. </a:t>
            </a:r>
          </a:p>
          <a:p>
            <a:pPr marL="0" indent="0">
              <a:buNone/>
            </a:pPr>
            <a:r>
              <a:rPr lang="ru-RU" dirty="0"/>
              <a:t>∗ Помогите ребенку выучить имена новых учителей.</a:t>
            </a:r>
          </a:p>
          <a:p>
            <a:pPr marL="0" indent="0">
              <a:buNone/>
            </a:pPr>
            <a:r>
              <a:rPr lang="ru-RU" dirty="0"/>
              <a:t>∗ Не следует сразу ослаблять контроль за учебной деятельностью </a:t>
            </a:r>
          </a:p>
          <a:p>
            <a:pPr marL="0" indent="0">
              <a:buNone/>
            </a:pPr>
            <a:r>
              <a:rPr lang="ru-RU" dirty="0"/>
              <a:t>ребенка, если в период начальной школы он привык к вашему контролю.</a:t>
            </a:r>
          </a:p>
          <a:p>
            <a:pPr marL="0" indent="0">
              <a:buNone/>
            </a:pPr>
            <a:r>
              <a:rPr lang="ru-RU" dirty="0"/>
              <a:t>∗ </a:t>
            </a:r>
            <a:r>
              <a:rPr lang="ru-RU" b="1" dirty="0"/>
              <a:t>Приучайте его к самостоятельности постепенно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17065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1757115" cy="196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85184"/>
            <a:ext cx="8280920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Слова, которые поддерживают и </a:t>
            </a:r>
            <a:br>
              <a:rPr lang="ru-RU" sz="3600" dirty="0"/>
            </a:br>
            <a:r>
              <a:rPr lang="ru-RU" sz="3600" dirty="0"/>
              <a:t>которые разрушают его веру в себя: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692696"/>
            <a:ext cx="3949008" cy="4896544"/>
          </a:xfrm>
        </p:spPr>
        <p:txBody>
          <a:bodyPr>
            <a:normAutofit/>
          </a:bodyPr>
          <a:lstStyle/>
          <a:p>
            <a:r>
              <a:rPr lang="ru-RU" b="1" u="sng" dirty="0"/>
              <a:t>Слова поддержки:</a:t>
            </a:r>
          </a:p>
          <a:p>
            <a:pPr marL="0" indent="0">
              <a:buNone/>
            </a:pPr>
            <a:r>
              <a:rPr lang="ru-RU" dirty="0"/>
              <a:t>∗ Зная тебя, я уверен, что вы все </a:t>
            </a:r>
            <a:r>
              <a:rPr lang="ru-RU" dirty="0" smtClean="0"/>
              <a:t>сделали</a:t>
            </a:r>
            <a:r>
              <a:rPr lang="ru-RU" dirty="0"/>
              <a:t>, хорошо.</a:t>
            </a:r>
          </a:p>
          <a:p>
            <a:pPr marL="0" indent="0">
              <a:buNone/>
            </a:pPr>
            <a:r>
              <a:rPr lang="ru-RU" dirty="0"/>
              <a:t>∗ Ты делаешь это очень хорошо.</a:t>
            </a:r>
          </a:p>
          <a:p>
            <a:pPr marL="0" indent="0">
              <a:buNone/>
            </a:pPr>
            <a:r>
              <a:rPr lang="ru-RU" dirty="0"/>
              <a:t>∗ У тебя есть некоторые </a:t>
            </a:r>
          </a:p>
          <a:p>
            <a:pPr marL="0" indent="0">
              <a:buNone/>
            </a:pPr>
            <a:r>
              <a:rPr lang="ru-RU" dirty="0"/>
              <a:t>соображения по этому поводу? </a:t>
            </a:r>
            <a:r>
              <a:rPr lang="ru-RU" dirty="0" smtClean="0"/>
              <a:t>Готов </a:t>
            </a:r>
            <a:r>
              <a:rPr lang="ru-RU" dirty="0"/>
              <a:t>ли ты начать?</a:t>
            </a:r>
          </a:p>
          <a:p>
            <a:pPr marL="0" indent="0">
              <a:buNone/>
            </a:pPr>
            <a:r>
              <a:rPr lang="ru-RU" dirty="0"/>
              <a:t>∗ Это серьезный вызов. Но я </a:t>
            </a:r>
          </a:p>
          <a:p>
            <a:pPr marL="0" indent="0">
              <a:buNone/>
            </a:pPr>
            <a:r>
              <a:rPr lang="ru-RU" dirty="0"/>
              <a:t>уверен. Что ты готов к нему.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692696"/>
            <a:ext cx="365874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Слова разочарования:</a:t>
            </a:r>
          </a:p>
          <a:p>
            <a:pPr marL="0" indent="0">
              <a:buNone/>
            </a:pPr>
            <a:r>
              <a:rPr lang="ru-RU" dirty="0"/>
              <a:t>∗ Зная тебя и твои </a:t>
            </a:r>
          </a:p>
          <a:p>
            <a:pPr marL="0" indent="0">
              <a:buNone/>
            </a:pPr>
            <a:r>
              <a:rPr lang="ru-RU" dirty="0"/>
              <a:t>способности. Я думаю. Ты </a:t>
            </a:r>
          </a:p>
          <a:p>
            <a:pPr marL="0" indent="0">
              <a:buNone/>
            </a:pPr>
            <a:r>
              <a:rPr lang="ru-RU" dirty="0"/>
              <a:t>смог бы сделать это </a:t>
            </a:r>
          </a:p>
          <a:p>
            <a:pPr marL="0" indent="0">
              <a:buNone/>
            </a:pPr>
            <a:r>
              <a:rPr lang="ru-RU" dirty="0"/>
              <a:t>гораздо лучше.</a:t>
            </a:r>
          </a:p>
          <a:p>
            <a:pPr marL="0" indent="0">
              <a:buNone/>
            </a:pPr>
            <a:r>
              <a:rPr lang="ru-RU" dirty="0"/>
              <a:t>∗ Эта идея никогда не сможет </a:t>
            </a:r>
          </a:p>
          <a:p>
            <a:pPr marL="0" indent="0">
              <a:buNone/>
            </a:pPr>
            <a:r>
              <a:rPr lang="ru-RU" dirty="0"/>
              <a:t>быть реализована.</a:t>
            </a:r>
          </a:p>
          <a:p>
            <a:pPr marL="0" indent="0">
              <a:buNone/>
            </a:pPr>
            <a:r>
              <a:rPr lang="ru-RU" dirty="0"/>
              <a:t>∗ Это для тебя слишком </a:t>
            </a:r>
          </a:p>
          <a:p>
            <a:pPr marL="0" indent="0">
              <a:buNone/>
            </a:pPr>
            <a:r>
              <a:rPr lang="ru-RU" dirty="0"/>
              <a:t>трудно, поэтому я сам это </a:t>
            </a:r>
          </a:p>
          <a:p>
            <a:pPr marL="0" indent="0">
              <a:buNone/>
            </a:pPr>
            <a:r>
              <a:rPr lang="ru-RU" dirty="0"/>
              <a:t>сделаю.</a:t>
            </a:r>
          </a:p>
        </p:txBody>
      </p:sp>
    </p:spTree>
    <p:extLst>
      <p:ext uri="{BB962C8B-B14F-4D97-AF65-F5344CB8AC3E}">
        <p14:creationId xmlns:p14="http://schemas.microsoft.com/office/powerpoint/2010/main" val="10146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244246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Способы преодоления тревожности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982272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∗ Не сравнивайте ребенка с окружающими.</a:t>
            </a:r>
          </a:p>
          <a:p>
            <a:pPr marL="0" indent="0">
              <a:buNone/>
            </a:pPr>
            <a:r>
              <a:rPr lang="ru-RU" dirty="0"/>
              <a:t>∗ Доверяйте ребенку.</a:t>
            </a:r>
          </a:p>
          <a:p>
            <a:pPr marL="0" indent="0">
              <a:buNone/>
            </a:pPr>
            <a:r>
              <a:rPr lang="ru-RU" dirty="0"/>
              <a:t>∗ Чаще хвалите его, но так, чтобы он знал, за что.</a:t>
            </a:r>
          </a:p>
          <a:p>
            <a:pPr marL="0" indent="0">
              <a:buNone/>
            </a:pPr>
            <a:r>
              <a:rPr lang="ru-RU" dirty="0"/>
              <a:t>∗ Демонстрируйте образцы уверенного поведения, будьте во всем примером </a:t>
            </a:r>
            <a:r>
              <a:rPr lang="ru-RU" dirty="0" smtClean="0"/>
              <a:t>ребенку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∗ Не предъявляйте к ребенку завышенных требований. </a:t>
            </a:r>
          </a:p>
          <a:p>
            <a:pPr marL="0" indent="0">
              <a:buNone/>
            </a:pPr>
            <a:r>
              <a:rPr lang="ru-RU" dirty="0"/>
              <a:t>∗ Будьте последовательны в воспитании ребенка. Не запрещайте без всяких </a:t>
            </a:r>
            <a:r>
              <a:rPr lang="ru-RU" dirty="0" smtClean="0"/>
              <a:t>причин </a:t>
            </a:r>
            <a:r>
              <a:rPr lang="ru-RU" dirty="0"/>
              <a:t>того, что разрешали раньше.</a:t>
            </a:r>
          </a:p>
          <a:p>
            <a:pPr marL="0" indent="0">
              <a:buNone/>
            </a:pPr>
            <a:r>
              <a:rPr lang="ru-RU" dirty="0"/>
              <a:t>∗ Старайтесь делать ребенку меньше замечаний.</a:t>
            </a:r>
          </a:p>
          <a:p>
            <a:pPr marL="0" indent="0">
              <a:buNone/>
            </a:pPr>
            <a:r>
              <a:rPr lang="ru-RU" dirty="0"/>
              <a:t>∗ Используйте наказание лишь в крайних случаях.</a:t>
            </a:r>
          </a:p>
          <a:p>
            <a:pPr marL="0" indent="0">
              <a:buNone/>
            </a:pPr>
            <a:r>
              <a:rPr lang="ru-RU" dirty="0"/>
              <a:t>∗ Не унижайте ребенка, наказывая его.</a:t>
            </a:r>
          </a:p>
          <a:p>
            <a:pPr marL="0" indent="0">
              <a:buNone/>
            </a:pPr>
            <a:r>
              <a:rPr lang="ru-RU" dirty="0"/>
              <a:t>∗ Общаясь с ребенком, не подрывайте авторитет других значимых взрослых </a:t>
            </a:r>
            <a:r>
              <a:rPr lang="ru-RU" dirty="0" smtClean="0"/>
              <a:t>людей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61034"/>
            <a:ext cx="1475656" cy="21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362771" cy="137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1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Только добрый пример отца и матери может  дать добрые всходы!</a:t>
            </a:r>
            <a:br>
              <a:rPr lang="ru-RU" dirty="0"/>
            </a:b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0" y="188640"/>
            <a:ext cx="4968671" cy="357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182175" cy="2955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11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53" y="836712"/>
            <a:ext cx="1836786" cy="3051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22" y="3717032"/>
            <a:ext cx="2866970" cy="2276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9363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Кодекс пятиклассника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788" y="446417"/>
            <a:ext cx="7062564" cy="3886200"/>
          </a:xfrm>
        </p:spPr>
        <p:txBody>
          <a:bodyPr/>
          <a:lstStyle/>
          <a:p>
            <a:r>
              <a:rPr lang="ru-RU" sz="2800" b="1" i="1" dirty="0">
                <a:solidFill>
                  <a:srgbClr val="002060"/>
                </a:solidFill>
              </a:rPr>
              <a:t>Дорожить честью класса!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Проявлять только положительные стороны характера!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Вести здоровый образ жизни!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Хорошо учиться и помогать тем , кто нуждается в помощи!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2432298" cy="24207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МАН «ЛОГОС»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543800" cy="310324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Цель НОУ МАН «ЛОГОС» </a:t>
            </a:r>
            <a:r>
              <a:rPr lang="ru-RU" dirty="0"/>
              <a:t>– выявление и поддержка одаренных учащихся, развитие их интеллектуальных, творческих способностей, поддержка научно-исследовательской деятельности учащихся, повышение социального статуса знаний.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6853"/>
            <a:ext cx="2759968" cy="2069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3" y="4365104"/>
            <a:ext cx="2381250" cy="2371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95" y="2780928"/>
            <a:ext cx="3240360" cy="243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9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САМОУПРАВЛЕНИЕ В КЛАССЕ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7560840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Староста </a:t>
            </a:r>
            <a:r>
              <a:rPr lang="ru-RU" i="1" u="sng" dirty="0" err="1" smtClean="0"/>
              <a:t>Бурхонова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Рузигуль</a:t>
            </a:r>
            <a:r>
              <a:rPr lang="ru-RU" i="1" u="sng" dirty="0" smtClean="0"/>
              <a:t>.</a:t>
            </a:r>
          </a:p>
          <a:p>
            <a:r>
              <a:rPr lang="ru-RU" dirty="0" smtClean="0"/>
              <a:t>Заместитель старосты </a:t>
            </a:r>
            <a:r>
              <a:rPr lang="ru-RU" i="1" u="sng" dirty="0" err="1" smtClean="0"/>
              <a:t>Дю</a:t>
            </a:r>
            <a:r>
              <a:rPr lang="ru-RU" i="1" u="sng" dirty="0" smtClean="0"/>
              <a:t>  Эдуард.</a:t>
            </a:r>
          </a:p>
          <a:p>
            <a:r>
              <a:rPr lang="ru-RU" dirty="0" smtClean="0"/>
              <a:t>Учебные сектор </a:t>
            </a:r>
            <a:r>
              <a:rPr lang="ru-RU" i="1" u="sng" dirty="0" err="1" smtClean="0"/>
              <a:t>Пшенько</a:t>
            </a:r>
            <a:r>
              <a:rPr lang="ru-RU" i="1" u="sng" dirty="0" smtClean="0"/>
              <a:t> Анастасия, </a:t>
            </a:r>
            <a:r>
              <a:rPr lang="ru-RU" i="1" u="sng" dirty="0" err="1" smtClean="0"/>
              <a:t>Ферафонтова</a:t>
            </a:r>
            <a:r>
              <a:rPr lang="ru-RU" i="1" u="sng" dirty="0" smtClean="0"/>
              <a:t> Анастасия, </a:t>
            </a:r>
            <a:r>
              <a:rPr lang="ru-RU" i="1" u="sng" dirty="0" err="1" smtClean="0"/>
              <a:t>Малудзе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Тамуна</a:t>
            </a:r>
            <a:endParaRPr lang="ru-RU" i="1" u="sng" dirty="0" smtClean="0"/>
          </a:p>
          <a:p>
            <a:r>
              <a:rPr lang="ru-RU" dirty="0" smtClean="0"/>
              <a:t>Организационный сектор  </a:t>
            </a:r>
            <a:r>
              <a:rPr lang="ru-RU" i="1" u="sng" dirty="0" err="1" smtClean="0"/>
              <a:t>Зантимирова</a:t>
            </a:r>
            <a:r>
              <a:rPr lang="ru-RU" i="1" u="sng" dirty="0" smtClean="0"/>
              <a:t> </a:t>
            </a:r>
            <a:r>
              <a:rPr lang="ru-RU" i="1" u="sng" dirty="0" err="1"/>
              <a:t>А</a:t>
            </a:r>
            <a:r>
              <a:rPr lang="ru-RU" i="1" u="sng" dirty="0" err="1" smtClean="0"/>
              <a:t>деля</a:t>
            </a:r>
            <a:r>
              <a:rPr lang="ru-RU" i="1" u="sng" dirty="0" smtClean="0"/>
              <a:t>, Яшин </a:t>
            </a:r>
            <a:r>
              <a:rPr lang="ru-RU" i="1" u="sng" dirty="0" err="1" smtClean="0"/>
              <a:t>Даниил,Слободнюк</a:t>
            </a:r>
            <a:r>
              <a:rPr lang="ru-RU" i="1" u="sng" dirty="0" smtClean="0"/>
              <a:t>  </a:t>
            </a:r>
            <a:r>
              <a:rPr lang="ru-RU" i="1" u="sng" dirty="0" err="1" smtClean="0"/>
              <a:t>Олег,Медведева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Сабрина</a:t>
            </a:r>
            <a:r>
              <a:rPr lang="ru-RU" i="1" u="sng" dirty="0" smtClean="0"/>
              <a:t>.</a:t>
            </a:r>
          </a:p>
          <a:p>
            <a:r>
              <a:rPr lang="ru-RU" dirty="0" smtClean="0"/>
              <a:t>Культмассовый сектор </a:t>
            </a:r>
            <a:r>
              <a:rPr lang="ru-RU" i="1" u="sng" dirty="0" err="1" smtClean="0"/>
              <a:t>Субботкина</a:t>
            </a:r>
            <a:r>
              <a:rPr lang="ru-RU" i="1" u="sng" dirty="0" smtClean="0"/>
              <a:t> Марина, </a:t>
            </a:r>
            <a:r>
              <a:rPr lang="ru-RU" i="1" u="sng" dirty="0" err="1" smtClean="0"/>
              <a:t>Мокеева</a:t>
            </a:r>
            <a:r>
              <a:rPr lang="ru-RU" i="1" u="sng" dirty="0" smtClean="0"/>
              <a:t> Анастасия, </a:t>
            </a:r>
            <a:r>
              <a:rPr lang="ru-RU" i="1" u="sng" dirty="0" err="1" smtClean="0"/>
              <a:t>Батинов</a:t>
            </a:r>
            <a:r>
              <a:rPr lang="ru-RU" i="1" u="sng" dirty="0" smtClean="0"/>
              <a:t> Никита, Булатова Елизавета.</a:t>
            </a:r>
          </a:p>
          <a:p>
            <a:r>
              <a:rPr lang="ru-RU" dirty="0" smtClean="0"/>
              <a:t>Спортивный сектор </a:t>
            </a:r>
            <a:r>
              <a:rPr lang="ru-RU" i="1" u="sng" dirty="0" smtClean="0"/>
              <a:t>Мохова </a:t>
            </a:r>
            <a:r>
              <a:rPr lang="ru-RU" i="1" u="sng" dirty="0" err="1" smtClean="0"/>
              <a:t>Екатерина,Мурзенков</a:t>
            </a:r>
            <a:r>
              <a:rPr lang="ru-RU" i="1" u="sng" dirty="0" smtClean="0"/>
              <a:t> </a:t>
            </a:r>
            <a:r>
              <a:rPr lang="ru-RU" i="1" u="sng" dirty="0"/>
              <a:t>В</a:t>
            </a:r>
            <a:r>
              <a:rPr lang="ru-RU" i="1" u="sng" dirty="0" smtClean="0"/>
              <a:t>ладислав, </a:t>
            </a:r>
            <a:r>
              <a:rPr lang="ru-RU" i="1" u="sng" dirty="0" err="1" smtClean="0"/>
              <a:t>Салимов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Раниль</a:t>
            </a:r>
            <a:r>
              <a:rPr lang="ru-RU" i="1" u="sng" dirty="0" smtClean="0"/>
              <a:t>, </a:t>
            </a:r>
            <a:r>
              <a:rPr lang="ru-RU" i="1" u="sng" dirty="0" err="1" smtClean="0"/>
              <a:t>Урывский</a:t>
            </a:r>
            <a:r>
              <a:rPr lang="ru-RU" i="1" u="sng" dirty="0" smtClean="0"/>
              <a:t> Артур, </a:t>
            </a:r>
            <a:r>
              <a:rPr lang="ru-RU" i="1" u="sng" dirty="0" err="1" smtClean="0"/>
              <a:t>Хаметов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Ильфат</a:t>
            </a:r>
            <a:r>
              <a:rPr lang="ru-RU" i="1" u="sng" dirty="0" smtClean="0"/>
              <a:t>, Бельтюков Кирилл.</a:t>
            </a:r>
            <a:endParaRPr lang="ru-RU" i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050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92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71 ЗАКОН РЕСПУБЛИКИ ТАТАРСТАН</a:t>
            </a:r>
            <a:b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мерах по предупреждению причинения вреда здоровью детей в РТ. </a:t>
            </a:r>
            <a:b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 Государственным Советом Республики Татарстан </a:t>
            </a:r>
            <a:b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сентября 2010 года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7910264" cy="48245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Запрещается нахождение несовершеннолетних в ночное время без сопровождения родителей (лиц, их заменяющих)  – безнадзорное нахождение несовершеннолетних:</a:t>
            </a:r>
          </a:p>
          <a:p>
            <a:r>
              <a:rPr lang="ru-RU" dirty="0"/>
              <a:t>1) в общественных местах, в том числе на улицах, стадионах, в парках, скверах;</a:t>
            </a:r>
          </a:p>
          <a:p>
            <a:r>
              <a:rPr lang="ru-RU" dirty="0"/>
              <a:t>2) в транспортных средствах общего пользования;</a:t>
            </a:r>
          </a:p>
          <a:p>
            <a:r>
              <a:rPr lang="ru-RU" dirty="0"/>
              <a:t>3) на территориях вокзалов и аэропортов, за исключением случаев, когда несовершеннолетние являются пассажирами;</a:t>
            </a:r>
          </a:p>
          <a:p>
            <a:r>
              <a:rPr lang="ru-RU" dirty="0"/>
              <a:t>4) в местах общего пользования многоквартирных жилых домов, на территориях, прилегающих к многоквартирным жилым домам, в том числе на детских и спортивных площадках;</a:t>
            </a:r>
          </a:p>
          <a:p>
            <a:r>
              <a:rPr lang="ru-RU" dirty="0"/>
              <a:t>5) на водоемах и прилегающих к ним территориях;</a:t>
            </a:r>
          </a:p>
          <a:p>
            <a:r>
              <a:rPr lang="ru-RU" dirty="0"/>
              <a:t>6) на объектах (на территориях, в помещениях) юридических лиц или граждан, осуществляющих предпринимательскую деятельность без образования юридического лица, которые предназначены для обеспечения доступа к сети Интернет, а также для реализации услуг в сфере торговли и общественного питания (организациях или пунктах), для развлечений, досуга, где в установленном законом порядке предусмотрена розничная продажа алкогольной продукции, пива и напитков, изготавливаемых на его основе. </a:t>
            </a:r>
          </a:p>
          <a:p>
            <a:r>
              <a:rPr lang="ru-RU" dirty="0"/>
              <a:t>ночное время – промежуток времени с 22 часов до 6 часов в период с 1 сентября по 31 мая включительно или с 23 часов до 6 часов в период с 1 июня по 31 августа включительно.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3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88" y="5085184"/>
            <a:ext cx="2338274" cy="17108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r="27884"/>
          <a:stretch/>
        </p:blipFill>
        <p:spPr bwMode="auto">
          <a:xfrm>
            <a:off x="7092280" y="980728"/>
            <a:ext cx="1818938" cy="2828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01" y="5328867"/>
            <a:ext cx="6781800" cy="1223470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002060"/>
                </a:solidFill>
              </a:rPr>
              <a:t>Антитабачный закон с 1 июня 2013 года. </a:t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«Об охране здоровья граждан от воздействия окружающего табачного дыма и последствий потребления табака»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19256" cy="4925144"/>
          </a:xfrm>
        </p:spPr>
        <p:txBody>
          <a:bodyPr>
            <a:normAutofit fontScale="92500"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800" i="1" dirty="0">
                <a:solidFill>
                  <a:srgbClr val="C0504D">
                    <a:lumMod val="50000"/>
                  </a:srgbClr>
                </a:solidFill>
              </a:rPr>
              <a:t>В целях предупреждения возникновения заболеваний, связанных с воздействием окружающего табачного дыма и потреблением табака, для сокращения потребления табака осуществляются следующие меры: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1800" i="1" dirty="0">
                <a:solidFill>
                  <a:srgbClr val="C0504D">
                    <a:lumMod val="50000"/>
                  </a:srgbClr>
                </a:solidFill>
              </a:rPr>
              <a:t>1) установление запрета курения табака на отдельных территориях, в помещениях и на объектах;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1800" i="1" dirty="0">
                <a:solidFill>
                  <a:srgbClr val="C0504D">
                    <a:lumMod val="50000"/>
                  </a:srgbClr>
                </a:solidFill>
              </a:rPr>
              <a:t>2) установление запрета рекламы и стимулирования продажи табака, спонсорства табака;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1800" i="1" dirty="0">
                <a:solidFill>
                  <a:srgbClr val="C0504D">
                    <a:lumMod val="50000"/>
                  </a:srgbClr>
                </a:solidFill>
              </a:rPr>
              <a:t>3) предотвращение незаконной торговли табачной продукцией и табачными изделиями;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1800" i="1" dirty="0">
                <a:solidFill>
                  <a:srgbClr val="C0504D">
                    <a:lumMod val="50000"/>
                  </a:srgbClr>
                </a:solidFill>
              </a:rPr>
              <a:t>4) установление запрета продажи табачной продукции несовершеннолетним и несовершеннолетними, запрета потребления табака несовершеннолетними, запрета вовлечения детей в процесс потребления табака.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b="1" i="1" u="sng" dirty="0">
                <a:solidFill>
                  <a:srgbClr val="C0504D">
                    <a:lumMod val="50000"/>
                  </a:srgbClr>
                </a:solidFill>
              </a:rPr>
              <a:t>Нельзя</a:t>
            </a:r>
            <a:r>
              <a:rPr lang="ru-RU" sz="1800" b="1" i="1" u="sng" dirty="0">
                <a:solidFill>
                  <a:srgbClr val="C0504D">
                    <a:lumMod val="50000"/>
                  </a:srgbClr>
                </a:solidFill>
              </a:rPr>
              <a:t>  </a:t>
            </a:r>
            <a:r>
              <a:rPr lang="ru-RU" sz="1800" i="1" dirty="0">
                <a:solidFill>
                  <a:srgbClr val="C0504D">
                    <a:lumMod val="50000"/>
                  </a:srgbClr>
                </a:solidFill>
              </a:rPr>
              <a:t>курить в подъездах, на лестничных клетках и в лифтах;  на детских площадках и пляжах; на расстоянии менее 15 метров от остановок общественного транспорта , в зданиях вокзалов и аэропортов; на территории культурных, спортивных, медицинских и </a:t>
            </a:r>
            <a:r>
              <a:rPr lang="ru-RU" sz="2800" b="1" i="1" u="sng" dirty="0">
                <a:solidFill>
                  <a:srgbClr val="C0504D">
                    <a:lumMod val="50000"/>
                  </a:srgbClr>
                </a:solidFill>
              </a:rPr>
              <a:t>общеобразовательных учреждений</a:t>
            </a:r>
            <a:r>
              <a:rPr lang="ru-RU" sz="1800" i="1" dirty="0">
                <a:solidFill>
                  <a:srgbClr val="C0504D">
                    <a:lumMod val="50000"/>
                  </a:srgb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2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Кто такой подросток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91026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Подростковый возраст </a:t>
            </a:r>
            <a:r>
              <a:rPr lang="ru-RU" dirty="0"/>
              <a:t>— это возраст кипучей энергии, активности, больших замыслов, активного стремления к творческой деятельности.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Некоторые </a:t>
            </a:r>
            <a:r>
              <a:rPr lang="ru-RU" dirty="0"/>
              <a:t>психологи выделяют у детей подросткового возраста </a:t>
            </a:r>
            <a:r>
              <a:rPr lang="ru-RU" b="1" dirty="0"/>
              <a:t>особое свойство личности</a:t>
            </a:r>
            <a:r>
              <a:rPr lang="ru-RU" dirty="0"/>
              <a:t>, которое называют </a:t>
            </a:r>
            <a:r>
              <a:rPr lang="ru-RU" b="1" dirty="0"/>
              <a:t>чувством взрослости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взаимоотношениях со взрослыми подросток </a:t>
            </a:r>
            <a:r>
              <a:rPr lang="ru-RU" b="1" dirty="0"/>
              <a:t>уже не чувствует себя ребенком</a:t>
            </a:r>
            <a:r>
              <a:rPr lang="ru-RU" dirty="0"/>
              <a:t>, он может и желает участвовать в настоящем труде, иметь серьезные обязанности и поручения. </a:t>
            </a:r>
            <a:endParaRPr lang="ru-RU" dirty="0" smtClean="0"/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Подросток </a:t>
            </a:r>
            <a:r>
              <a:rPr lang="ru-RU" sz="2800" b="1" i="1" dirty="0">
                <a:solidFill>
                  <a:srgbClr val="C00000"/>
                </a:solidFill>
              </a:rPr>
              <a:t>- это ребенок, становящийся взрослым</a:t>
            </a:r>
            <a:r>
              <a:rPr lang="ru-RU" sz="2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904" y="5157192"/>
            <a:ext cx="1742631" cy="170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5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781800" cy="160020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504D">
                    <a:lumMod val="50000"/>
                  </a:srgbClr>
                </a:solidFill>
              </a:rPr>
              <a:t>Принят закон о школьной форме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4402832" cy="4525963"/>
          </a:xfrm>
        </p:spPr>
        <p:txBody>
          <a:bodyPr>
            <a:normAutofit fontScale="92500"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sz="2400" i="1" dirty="0">
                <a:solidFill>
                  <a:srgbClr val="8064A2">
                    <a:lumMod val="75000"/>
                  </a:srgbClr>
                </a:solidFill>
              </a:rPr>
              <a:t>Законодательным Собранием был принят закон  «О требованиях к одежде несовершеннолетних обучающихся». 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2400" i="1" dirty="0">
                <a:solidFill>
                  <a:srgbClr val="8064A2">
                    <a:lumMod val="75000"/>
                  </a:srgbClr>
                </a:solidFill>
              </a:rPr>
              <a:t>Принятый закон накладывает ряд ограничений на внешний вид учащихся. В частности, не допускается одежда ярких цветов и оттенков (за исключением спортивной формы), религиозная одежда, а также головные уборы в помещении школы.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54" y="2178477"/>
            <a:ext cx="2566484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96" y="548680"/>
            <a:ext cx="2245569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688531" cy="201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Совместно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Оформить  </a:t>
            </a:r>
            <a:r>
              <a:rPr lang="ru-RU" sz="2800" dirty="0"/>
              <a:t>классный уголок;</a:t>
            </a:r>
          </a:p>
          <a:p>
            <a:r>
              <a:rPr lang="ru-RU" sz="2800" dirty="0" smtClean="0"/>
              <a:t>Оформить </a:t>
            </a:r>
            <a:r>
              <a:rPr lang="ru-RU" sz="2800" dirty="0"/>
              <a:t>в дневниках «Безопасный маршрут»;</a:t>
            </a:r>
          </a:p>
          <a:p>
            <a:r>
              <a:rPr lang="ru-RU" sz="2800" dirty="0" smtClean="0"/>
              <a:t>Приготовить  </a:t>
            </a:r>
            <a:r>
              <a:rPr lang="ru-RU" sz="2800" dirty="0"/>
              <a:t>выступления-презентации на классный час «Это Я!!!»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8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Участвуем в конкурсе видеофильмов «Интервью пятиклассника»;</a:t>
            </a:r>
          </a:p>
          <a:p>
            <a:r>
              <a:rPr lang="ru-RU" sz="4000" dirty="0"/>
              <a:t>Готовимся в Пушкинскому балу – 19 октября. </a:t>
            </a:r>
            <a:r>
              <a:rPr lang="ru-RU" sz="4000" dirty="0" smtClean="0"/>
              <a:t>Будем разучивать </a:t>
            </a:r>
            <a:r>
              <a:rPr lang="ru-RU" sz="4000" dirty="0"/>
              <a:t>танец «Полька».</a:t>
            </a:r>
          </a:p>
          <a:p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096344" cy="310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445224"/>
            <a:ext cx="3078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НАШИ ПЛАНЫ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35644"/>
              </p:ext>
            </p:extLst>
          </p:nvPr>
        </p:nvGraphicFramePr>
        <p:xfrm>
          <a:off x="539552" y="1052736"/>
          <a:ext cx="7694240" cy="45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0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6860232" cy="870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85800"/>
            <a:ext cx="7694240" cy="4831432"/>
          </a:xfrm>
        </p:spPr>
        <p:txBody>
          <a:bodyPr>
            <a:normAutofit/>
          </a:bodyPr>
          <a:lstStyle/>
          <a:p>
            <a:r>
              <a:rPr lang="ru-RU" dirty="0"/>
              <a:t>Успеваемость, учебные принадлежности, </a:t>
            </a:r>
            <a:r>
              <a:rPr lang="ru-RU" dirty="0" err="1"/>
              <a:t>решебники</a:t>
            </a:r>
            <a:r>
              <a:rPr lang="ru-RU" dirty="0"/>
              <a:t>, читательские дневники;</a:t>
            </a:r>
          </a:p>
          <a:p>
            <a:r>
              <a:rPr lang="ru-RU" dirty="0"/>
              <a:t>Электронный журнал;</a:t>
            </a:r>
          </a:p>
          <a:p>
            <a:r>
              <a:rPr lang="ru-RU" dirty="0"/>
              <a:t>Питание: IQtech.org (логин № карты, пароль 123);</a:t>
            </a:r>
          </a:p>
          <a:p>
            <a:r>
              <a:rPr lang="ru-RU" dirty="0"/>
              <a:t>Школьная и спортивная форма;</a:t>
            </a:r>
          </a:p>
          <a:p>
            <a:r>
              <a:rPr lang="ru-RU" dirty="0"/>
              <a:t>Вторая обувь;</a:t>
            </a:r>
          </a:p>
          <a:p>
            <a:r>
              <a:rPr lang="ru-RU" dirty="0"/>
              <a:t>Дежурство по </a:t>
            </a:r>
            <a:r>
              <a:rPr lang="ru-RU" dirty="0" smtClean="0"/>
              <a:t>столовой (30.09)</a:t>
            </a:r>
            <a:endParaRPr lang="ru-RU" dirty="0"/>
          </a:p>
          <a:p>
            <a:r>
              <a:rPr lang="ru-RU" dirty="0" smtClean="0"/>
              <a:t>Страхование </a:t>
            </a:r>
            <a:r>
              <a:rPr lang="ru-RU" dirty="0"/>
              <a:t>детей;</a:t>
            </a:r>
          </a:p>
          <a:p>
            <a:r>
              <a:rPr lang="ru-RU" dirty="0"/>
              <a:t>Дни рождения;</a:t>
            </a:r>
          </a:p>
          <a:p>
            <a:r>
              <a:rPr lang="ru-RU" dirty="0"/>
              <a:t>Техника безопасности и ПДД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507288" cy="6309320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buNone/>
            </a:pPr>
            <a:r>
              <a:rPr lang="ru-RU" sz="2000" b="1" i="1" u="sng" dirty="0" smtClean="0">
                <a:solidFill>
                  <a:srgbClr val="9BBB59">
                    <a:lumMod val="50000"/>
                  </a:srgbClr>
                </a:solidFill>
                <a:ea typeface="Times New Roman"/>
              </a:rPr>
              <a:t>Основные правила поведения школьника</a:t>
            </a:r>
          </a:p>
          <a:p>
            <a:pPr lvl="0" fontAlgn="base">
              <a:buFont typeface="Arial" charset="0"/>
              <a:buChar char="•"/>
            </a:pPr>
            <a:r>
              <a:rPr lang="ru-RU" sz="2000" b="1" i="1" dirty="0" smtClean="0">
                <a:solidFill>
                  <a:srgbClr val="9BBB59">
                    <a:lumMod val="50000"/>
                  </a:srgbClr>
                </a:solidFill>
                <a:ea typeface="Times New Roman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a typeface="Times New Roman"/>
              </a:rPr>
              <a:t>Правила  безопасности поведения при пожаре</a:t>
            </a:r>
            <a:r>
              <a:rPr lang="ru-RU" sz="2000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ru-RU" sz="2000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(звонить </a:t>
            </a:r>
            <a:r>
              <a:rPr lang="ru-RU" sz="2000" b="1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01</a:t>
            </a:r>
            <a:r>
              <a:rPr lang="ru-RU" sz="2000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, закрыть мокрой тряпкой рот и нос, и ползком быстро покинуть помещение).</a:t>
            </a:r>
            <a:endParaRPr lang="ru-RU" sz="2000" dirty="0">
              <a:solidFill>
                <a:srgbClr val="9BBB59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lvl="0" fontAlgn="base">
              <a:buFont typeface="Arial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ea typeface="Times New Roman"/>
              </a:rPr>
              <a:t>Правила безопасного поведения при теракте</a:t>
            </a:r>
            <a:r>
              <a:rPr lang="ru-RU" sz="2000" b="1" i="1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:</a:t>
            </a:r>
            <a:r>
              <a:rPr lang="ru-RU" sz="2000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 не трогать, не пинать какие-либо предметы: пакеты, коробки, не поддаваться панике, по возможности быстро покинуть помещение и сказать взрослым.</a:t>
            </a:r>
            <a:endParaRPr lang="ru-RU" sz="2000" dirty="0">
              <a:solidFill>
                <a:srgbClr val="9BBB59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lvl="0" fontAlgn="base">
              <a:buFont typeface="Arial" charset="0"/>
              <a:buChar char="•"/>
            </a:pPr>
            <a:r>
              <a:rPr lang="ru-RU" sz="2000" b="1" i="1" dirty="0">
                <a:solidFill>
                  <a:srgbClr val="FF0000"/>
                </a:solidFill>
                <a:ea typeface="Times New Roman"/>
              </a:rPr>
              <a:t>Правила безопасного поведения в криминогенной обстановке</a:t>
            </a:r>
            <a:r>
              <a:rPr lang="ru-RU" sz="2000" b="1" i="1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: </a:t>
            </a:r>
            <a:r>
              <a:rPr lang="ru-RU" sz="2000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никому из чужих не открывать дверь: хоть попить попросят, или от мамы (папы) представятся, не садиться ни к кому в машину, ни с кем, особенно с незнакомыми людьми не уходить на дальние расстояния.</a:t>
            </a:r>
            <a:endParaRPr lang="ru-RU" sz="2000" dirty="0">
              <a:solidFill>
                <a:srgbClr val="9BBB59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lvl="0" fontAlgn="base">
              <a:buFont typeface="Arial" charset="0"/>
              <a:buChar char="•"/>
            </a:pPr>
            <a:r>
              <a:rPr lang="ru-RU" sz="2000" b="1" i="1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 Правила безопасного поведения в быту: </a:t>
            </a:r>
            <a:r>
              <a:rPr lang="ru-RU" sz="2000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правила пользования электроприборами, острыми предметами (ножик, ножницы, спицы), спичками не играться, не пить то, что сам не наливал и не знаешь что налито.</a:t>
            </a:r>
          </a:p>
          <a:p>
            <a:pPr lvl="0" fontAlgn="base">
              <a:buFont typeface="Arial" charset="0"/>
              <a:buChar char="•"/>
            </a:pPr>
            <a:r>
              <a:rPr lang="ru-RU" sz="2000" b="1" i="1" dirty="0">
                <a:solidFill>
                  <a:srgbClr val="FF0000"/>
                </a:solidFill>
                <a:ea typeface="Times New Roman"/>
              </a:rPr>
              <a:t>Первая медицинская помощь</a:t>
            </a:r>
            <a:r>
              <a:rPr lang="ru-RU" sz="2000" b="1" i="1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:</a:t>
            </a:r>
            <a:br>
              <a:rPr lang="ru-RU" sz="2000" b="1" i="1" dirty="0">
                <a:solidFill>
                  <a:srgbClr val="9BBB59">
                    <a:lumMod val="50000"/>
                  </a:srgbClr>
                </a:solidFill>
                <a:ea typeface="Times New Roman"/>
              </a:rPr>
            </a:br>
            <a:r>
              <a:rPr lang="ru-RU" sz="2000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а) при порезе: смазать йодом, забинтовать;</a:t>
            </a:r>
            <a:br>
              <a:rPr lang="ru-RU" sz="2000" dirty="0">
                <a:solidFill>
                  <a:srgbClr val="9BBB59">
                    <a:lumMod val="50000"/>
                  </a:srgbClr>
                </a:solidFill>
                <a:ea typeface="Times New Roman"/>
              </a:rPr>
            </a:br>
            <a:r>
              <a:rPr lang="ru-RU" sz="2000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б) при ожогах: снять одежду, которую облил кипятком (или обжог) и смазать тело антисептиком, позвонить – 03;</a:t>
            </a:r>
            <a:br>
              <a:rPr lang="ru-RU" sz="2000" dirty="0">
                <a:solidFill>
                  <a:srgbClr val="9BBB59">
                    <a:lumMod val="50000"/>
                  </a:srgbClr>
                </a:solidFill>
                <a:ea typeface="Times New Roman"/>
              </a:rPr>
            </a:br>
            <a:r>
              <a:rPr lang="ru-RU" sz="2000" dirty="0">
                <a:solidFill>
                  <a:srgbClr val="9BBB59">
                    <a:lumMod val="50000"/>
                  </a:srgbClr>
                </a:solidFill>
                <a:ea typeface="Times New Roman"/>
              </a:rPr>
              <a:t>в) если сильно порезался – перевязать выше раны жгутом – остановить кровоток и позвонить 03.</a:t>
            </a:r>
            <a:br>
              <a:rPr lang="ru-RU" sz="2000" dirty="0">
                <a:solidFill>
                  <a:srgbClr val="9BBB59">
                    <a:lumMod val="50000"/>
                  </a:srgbClr>
                </a:solidFill>
                <a:ea typeface="Times New Roman"/>
              </a:rPr>
            </a:br>
            <a:endParaRPr lang="ru-RU" sz="2000" dirty="0">
              <a:solidFill>
                <a:srgbClr val="9BBB59">
                  <a:lumMod val="50000"/>
                </a:srgbClr>
              </a:solidFill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2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556792"/>
            <a:ext cx="7543800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Помни! 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Ты не лучше всех, ты не хуже всех! 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Ты –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неповторимый для самого себя, родителей, учителей, друзей.</a:t>
            </a:r>
          </a:p>
          <a:p>
            <a:pPr marL="0" indent="0" algn="ctr">
              <a:buNone/>
            </a:pPr>
            <a:endParaRPr lang="ru-RU" sz="4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7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3886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Уважаемые родители!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Желаю вашим детям быть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здоровыми, веселыми, успешными,</a:t>
            </a: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а также обрести новых надежных друзей!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встречи!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328988" cy="2205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" y="404664"/>
            <a:ext cx="3329168" cy="2541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675296"/>
            <a:ext cx="3938357" cy="2462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96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3645024"/>
            <a:ext cx="6860232" cy="1591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Залог хорошего обучения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363148"/>
              </p:ext>
            </p:extLst>
          </p:nvPr>
        </p:nvGraphicFramePr>
        <p:xfrm>
          <a:off x="179512" y="685800"/>
          <a:ext cx="8126288" cy="403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58" y="4005064"/>
            <a:ext cx="4110959" cy="2753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42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родителям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7766248" cy="402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∗ Сколько учебных предметов изучалось Вашим </a:t>
            </a:r>
          </a:p>
          <a:p>
            <a:pPr marL="0" indent="0">
              <a:buNone/>
            </a:pPr>
            <a:r>
              <a:rPr lang="ru-RU" dirty="0"/>
              <a:t>ребёнком в 4 классе? В 5 классе?</a:t>
            </a:r>
          </a:p>
          <a:p>
            <a:pPr marL="0" indent="0">
              <a:buNone/>
            </a:pPr>
            <a:r>
              <a:rPr lang="ru-RU" dirty="0"/>
              <a:t>∗ Какова недельная учебная нагрузка была у </a:t>
            </a:r>
          </a:p>
          <a:p>
            <a:pPr marL="0" indent="0">
              <a:buNone/>
            </a:pPr>
            <a:r>
              <a:rPr lang="ru-RU" dirty="0"/>
              <a:t>Вашего ребёнка в 4 классе? В 5 классе?</a:t>
            </a:r>
          </a:p>
          <a:p>
            <a:pPr marL="0" indent="0">
              <a:buNone/>
            </a:pPr>
            <a:r>
              <a:rPr lang="ru-RU" dirty="0"/>
              <a:t>∗ Сколько учителей обучало Вашего ребёнка в 4 </a:t>
            </a:r>
          </a:p>
          <a:p>
            <a:pPr marL="0" indent="0">
              <a:buNone/>
            </a:pPr>
            <a:r>
              <a:rPr lang="ru-RU" dirty="0"/>
              <a:t>классе? В 5 классе?</a:t>
            </a:r>
          </a:p>
          <a:p>
            <a:pPr marL="0" indent="0">
              <a:buNone/>
            </a:pPr>
            <a:r>
              <a:rPr lang="ru-RU" dirty="0"/>
              <a:t>∗ Сколько времени в среднем тратил Ваш ребёнок </a:t>
            </a:r>
          </a:p>
          <a:p>
            <a:pPr marL="0" indent="0">
              <a:buNone/>
            </a:pPr>
            <a:r>
              <a:rPr lang="ru-RU" dirty="0"/>
              <a:t>на подготовку домашних заданий в 4 классе? В 5 </a:t>
            </a:r>
          </a:p>
          <a:p>
            <a:pPr marL="0" indent="0">
              <a:buNone/>
            </a:pPr>
            <a:r>
              <a:rPr lang="ru-RU" dirty="0"/>
              <a:t>классе?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70" y="4005064"/>
            <a:ext cx="2063077" cy="19744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08" y="1071724"/>
            <a:ext cx="1799603" cy="2227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70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242275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Адаптация </a:t>
            </a:r>
            <a:r>
              <a:rPr lang="ru-RU" dirty="0"/>
              <a:t>- приспособление к окружающим условиям.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0999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4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7701"/>
            <a:ext cx="2736305" cy="2880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33256"/>
            <a:ext cx="8352928" cy="1124744"/>
          </a:xfrm>
        </p:spPr>
        <p:txBody>
          <a:bodyPr>
            <a:normAutofit/>
          </a:bodyPr>
          <a:lstStyle/>
          <a:p>
            <a:r>
              <a:rPr lang="ru-RU" dirty="0" smtClean="0"/>
              <a:t>Возникающие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126288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∗ </a:t>
            </a:r>
            <a:r>
              <a:rPr lang="ru-RU" dirty="0" smtClean="0"/>
              <a:t>разные учителя;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∗ непривычное расписание;</a:t>
            </a:r>
          </a:p>
          <a:p>
            <a:pPr marL="0" indent="0">
              <a:buNone/>
            </a:pPr>
            <a:r>
              <a:rPr lang="ru-RU" dirty="0"/>
              <a:t>∗ много новых кабинетов;</a:t>
            </a:r>
          </a:p>
          <a:p>
            <a:pPr marL="0" indent="0">
              <a:buNone/>
            </a:pPr>
            <a:r>
              <a:rPr lang="ru-RU" dirty="0"/>
              <a:t>∗ новые дети в классе;</a:t>
            </a:r>
          </a:p>
          <a:p>
            <a:pPr marL="0" indent="0">
              <a:buNone/>
            </a:pPr>
            <a:r>
              <a:rPr lang="ru-RU" dirty="0"/>
              <a:t>∗ новый классный руководитель;</a:t>
            </a:r>
          </a:p>
          <a:p>
            <a:pPr marL="0" indent="0">
              <a:buNone/>
            </a:pPr>
            <a:r>
              <a:rPr lang="ru-RU" dirty="0" smtClean="0"/>
              <a:t>∗ </a:t>
            </a:r>
            <a:r>
              <a:rPr lang="ru-RU" dirty="0"/>
              <a:t>возросший темп работы;</a:t>
            </a:r>
          </a:p>
          <a:p>
            <a:pPr marL="0" indent="0">
              <a:buNone/>
            </a:pPr>
            <a:r>
              <a:rPr lang="ru-RU" dirty="0"/>
              <a:t>∗ возросший объем работ в классе и д/з;</a:t>
            </a:r>
          </a:p>
          <a:p>
            <a:pPr marL="0" indent="0">
              <a:buNone/>
            </a:pPr>
            <a:r>
              <a:rPr lang="ru-RU" dirty="0"/>
              <a:t>∗ рассогласованность, даже противоречивость требований отдельных педагогов;</a:t>
            </a:r>
          </a:p>
          <a:p>
            <a:pPr marL="0" indent="0">
              <a:buNone/>
            </a:pPr>
            <a:r>
              <a:rPr lang="ru-RU" dirty="0"/>
              <a:t>∗ ослабление или отсутствие контроля;</a:t>
            </a:r>
          </a:p>
          <a:p>
            <a:pPr marL="0" indent="0">
              <a:buNone/>
            </a:pPr>
            <a:r>
              <a:rPr lang="ru-RU" dirty="0"/>
              <a:t>∗ необходимость на каждом уроке приспосабливаться к своеобразному </a:t>
            </a:r>
            <a:r>
              <a:rPr lang="ru-RU" dirty="0" smtClean="0"/>
              <a:t>темпу</a:t>
            </a:r>
            <a:r>
              <a:rPr lang="ru-RU" dirty="0"/>
              <a:t>, особенностям речи учителей;</a:t>
            </a:r>
          </a:p>
          <a:p>
            <a:pPr marL="0" indent="0">
              <a:buNone/>
            </a:pPr>
            <a:r>
              <a:rPr lang="ru-RU" dirty="0" smtClean="0"/>
              <a:t>∗ </a:t>
            </a:r>
            <a:r>
              <a:rPr lang="ru-RU" dirty="0"/>
              <a:t>низкий уровень развития речи;</a:t>
            </a:r>
          </a:p>
          <a:p>
            <a:pPr marL="0" indent="0">
              <a:buNone/>
            </a:pPr>
            <a:r>
              <a:rPr lang="ru-RU" dirty="0"/>
              <a:t>∗ слабое развитие навыков самостоятельной работы;</a:t>
            </a:r>
          </a:p>
          <a:p>
            <a:pPr marL="0" indent="0">
              <a:buNone/>
            </a:pPr>
            <a:r>
              <a:rPr lang="ru-RU" dirty="0"/>
              <a:t>∗ своеобразие подросткового </a:t>
            </a:r>
            <a:r>
              <a:rPr lang="ru-RU" dirty="0" smtClean="0"/>
              <a:t>возраста.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6788224" cy="180709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  <a:t>Ситуация новизны всегда тревожна </a:t>
            </a:r>
            <a:b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FF0000"/>
                </a:solidFill>
                <a:ea typeface="+mn-ea"/>
                <a:cs typeface="+mn-cs"/>
              </a:rPr>
              <a:t>и </a:t>
            </a:r>
            <a: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  <a:t>в семье, и для </a:t>
            </a:r>
            <a:r>
              <a:rPr lang="ru-RU" sz="2400" b="1" dirty="0" smtClean="0">
                <a:solidFill>
                  <a:srgbClr val="FF0000"/>
                </a:solidFill>
                <a:ea typeface="+mn-ea"/>
                <a:cs typeface="+mn-cs"/>
              </a:rPr>
              <a:t>ребенка</a:t>
            </a:r>
            <a: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  <a:t> и может сопровождаться </a:t>
            </a:r>
            <a:r>
              <a:rPr lang="ru-RU" sz="2400" b="1" dirty="0" err="1">
                <a:solidFill>
                  <a:srgbClr val="FF0000"/>
                </a:solidFill>
                <a:ea typeface="+mn-ea"/>
                <a:cs typeface="+mn-cs"/>
              </a:rPr>
              <a:t>дезадаптацией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543800" cy="3886200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Arial Black" pitchFamily="34" charset="0"/>
              </a:rPr>
              <a:t>Адаптация в 5 классе</a:t>
            </a:r>
          </a:p>
          <a:p>
            <a:r>
              <a:rPr lang="ru-RU" dirty="0" smtClean="0">
                <a:latin typeface="Arial Black" pitchFamily="34" charset="0"/>
              </a:rPr>
              <a:t>Смена </a:t>
            </a:r>
            <a:r>
              <a:rPr lang="ru-RU" dirty="0">
                <a:latin typeface="Arial Black" pitchFamily="34" charset="0"/>
              </a:rPr>
              <a:t>социального окружения:</a:t>
            </a:r>
          </a:p>
          <a:p>
            <a:r>
              <a:rPr lang="ru-RU" dirty="0">
                <a:latin typeface="Arial Black" pitchFamily="34" charset="0"/>
              </a:rPr>
              <a:t>Смена учителей;</a:t>
            </a:r>
          </a:p>
          <a:p>
            <a:r>
              <a:rPr lang="ru-RU" dirty="0">
                <a:latin typeface="Arial Black" pitchFamily="34" charset="0"/>
              </a:rPr>
              <a:t>Смена системы деятельности – содержание новой ступени образования.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9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53123"/>
            <a:ext cx="864096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Признаки успешной 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5904656" cy="5544616"/>
          </a:xfrm>
        </p:spPr>
        <p:txBody>
          <a:bodyPr>
            <a:noAutofit/>
          </a:bodyPr>
          <a:lstStyle/>
          <a:p>
            <a:r>
              <a:rPr lang="ru-RU" dirty="0"/>
              <a:t>удовлетворенность ребенка процессом </a:t>
            </a:r>
            <a:r>
              <a:rPr lang="ru-RU" dirty="0" smtClean="0"/>
              <a:t>обучения</a:t>
            </a:r>
            <a:r>
              <a:rPr lang="ru-RU" dirty="0"/>
              <a:t>;</a:t>
            </a:r>
          </a:p>
          <a:p>
            <a:r>
              <a:rPr lang="ru-RU" dirty="0" smtClean="0"/>
              <a:t>ребенок </a:t>
            </a:r>
            <a:r>
              <a:rPr lang="ru-RU" dirty="0"/>
              <a:t>легко справляется с программой;</a:t>
            </a:r>
          </a:p>
          <a:p>
            <a:r>
              <a:rPr lang="ru-RU" dirty="0" smtClean="0"/>
              <a:t>степень </a:t>
            </a:r>
            <a:r>
              <a:rPr lang="ru-RU" dirty="0"/>
              <a:t>самостоятельности ребенка при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выполнении </a:t>
            </a:r>
            <a:r>
              <a:rPr lang="ru-RU" dirty="0"/>
              <a:t>им учебных заданий, готовность </a:t>
            </a:r>
          </a:p>
          <a:p>
            <a:pPr marL="0" indent="0">
              <a:buNone/>
            </a:pPr>
            <a:r>
              <a:rPr lang="ru-RU" dirty="0"/>
              <a:t>прибегнуть к помощи взрослого лишь ПОСЛЕ </a:t>
            </a:r>
          </a:p>
          <a:p>
            <a:pPr marL="0" indent="0">
              <a:buNone/>
            </a:pPr>
            <a:r>
              <a:rPr lang="ru-RU" dirty="0"/>
              <a:t>попыток выполнить задание самому</a:t>
            </a:r>
            <a:r>
              <a:rPr lang="ru-RU" dirty="0" smtClean="0"/>
              <a:t>; </a:t>
            </a:r>
            <a:r>
              <a:rPr lang="ru-RU" dirty="0"/>
              <a:t>удовлетворенность межличностными </a:t>
            </a:r>
            <a:r>
              <a:rPr lang="ru-RU" dirty="0" smtClean="0"/>
              <a:t>отношениями </a:t>
            </a:r>
            <a:r>
              <a:rPr lang="ru-RU" dirty="0"/>
              <a:t>– с одноклассниками и учителем.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r="23530"/>
          <a:stretch/>
        </p:blipFill>
        <p:spPr bwMode="auto">
          <a:xfrm>
            <a:off x="6300192" y="692696"/>
            <a:ext cx="2707689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40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5" r="10033"/>
          <a:stretch/>
        </p:blipFill>
        <p:spPr bwMode="auto">
          <a:xfrm>
            <a:off x="6834940" y="4365104"/>
            <a:ext cx="2286386" cy="2002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436296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</a:t>
            </a:r>
            <a:r>
              <a:rPr lang="ru-RU" dirty="0" err="1" smtClean="0"/>
              <a:t>дезадаптации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u="sng" dirty="0"/>
              <a:t>Усталый, утомлённый внешний вид ребёнка.</a:t>
            </a:r>
          </a:p>
          <a:p>
            <a:pPr marL="0" indent="0">
              <a:buNone/>
            </a:pPr>
            <a:r>
              <a:rPr lang="ru-RU" dirty="0"/>
              <a:t>∗ Нежелание ребёнка делиться своими впечатлениями о </a:t>
            </a:r>
            <a:r>
              <a:rPr lang="ru-RU" dirty="0" smtClean="0"/>
              <a:t>проведённом </a:t>
            </a:r>
            <a:r>
              <a:rPr lang="ru-RU" dirty="0"/>
              <a:t>дне.</a:t>
            </a:r>
          </a:p>
          <a:p>
            <a:pPr marL="0" indent="0">
              <a:buNone/>
            </a:pPr>
            <a:r>
              <a:rPr lang="ru-RU" dirty="0"/>
              <a:t>∗ Стремление отвлечь взрослого от школьных событий, </a:t>
            </a:r>
            <a:r>
              <a:rPr lang="ru-RU" dirty="0" smtClean="0"/>
              <a:t>переключить </a:t>
            </a:r>
            <a:r>
              <a:rPr lang="ru-RU" dirty="0"/>
              <a:t>внимание на другие темы.</a:t>
            </a:r>
          </a:p>
          <a:p>
            <a:pPr marL="0" indent="0">
              <a:buNone/>
            </a:pPr>
            <a:r>
              <a:rPr lang="ru-RU" dirty="0"/>
              <a:t>∗ Нежелания выполнять домашние задания.</a:t>
            </a:r>
          </a:p>
          <a:p>
            <a:pPr marL="0" indent="0">
              <a:buNone/>
            </a:pPr>
            <a:r>
              <a:rPr lang="ru-RU" dirty="0"/>
              <a:t>∗ Негативные характеристики в адрес школы, учителей, </a:t>
            </a:r>
          </a:p>
          <a:p>
            <a:pPr marL="0" indent="0">
              <a:buNone/>
            </a:pPr>
            <a:r>
              <a:rPr lang="ru-RU" dirty="0"/>
              <a:t>одноклассников.</a:t>
            </a:r>
          </a:p>
          <a:p>
            <a:pPr marL="0" indent="0">
              <a:buNone/>
            </a:pPr>
            <a:r>
              <a:rPr lang="ru-RU" dirty="0"/>
              <a:t>∗ Жалобы на те или иные события, связанные со школой.</a:t>
            </a:r>
          </a:p>
          <a:p>
            <a:pPr marL="0" indent="0">
              <a:buNone/>
            </a:pPr>
            <a:r>
              <a:rPr lang="ru-RU" dirty="0"/>
              <a:t>∗ Беспокойный сон.</a:t>
            </a:r>
          </a:p>
          <a:p>
            <a:pPr marL="0" indent="0">
              <a:buNone/>
            </a:pPr>
            <a:r>
              <a:rPr lang="ru-RU" dirty="0"/>
              <a:t>∗ Трудности утреннего пробуждения, вялость.</a:t>
            </a:r>
          </a:p>
          <a:p>
            <a:pPr marL="0" indent="0">
              <a:buNone/>
            </a:pPr>
            <a:r>
              <a:rPr lang="ru-RU" dirty="0"/>
              <a:t>∗ Постоянные жалобы на плохое самочувствие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7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232</TotalTime>
  <Words>1591</Words>
  <Application>Microsoft Office PowerPoint</Application>
  <PresentationFormat>Экран (4:3)</PresentationFormat>
  <Paragraphs>171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NewsPrint</vt:lpstr>
      <vt:lpstr>Презентация PowerPoint</vt:lpstr>
      <vt:lpstr>Кто такой подросток</vt:lpstr>
      <vt:lpstr>Залог хорошего обучения</vt:lpstr>
      <vt:lpstr>Вопросы родителям</vt:lpstr>
      <vt:lpstr> Адаптация - приспособление к окружающим условиям.  </vt:lpstr>
      <vt:lpstr>Возникающие проблемы</vt:lpstr>
      <vt:lpstr>Ситуация новизны всегда тревожна  и в семье, и для ребенка  и может сопровождаться дезадаптацией </vt:lpstr>
      <vt:lpstr>Признаки успешной адаптации</vt:lpstr>
      <vt:lpstr>Признаки дезадаптации</vt:lpstr>
      <vt:lpstr>Презентация PowerPoint</vt:lpstr>
      <vt:lpstr>Чем можно помочь?</vt:lpstr>
      <vt:lpstr>Слова, которые поддерживают и  которые разрушают его веру в себя:</vt:lpstr>
      <vt:lpstr>Способы преодоления тревожности</vt:lpstr>
      <vt:lpstr>Только добрый пример отца и матери может  дать добрые всходы! </vt:lpstr>
      <vt:lpstr>Кодекс пятиклассника</vt:lpstr>
      <vt:lpstr>МАН «ЛОГОС»</vt:lpstr>
      <vt:lpstr>САМОУПРАВЛЕНИЕ В КЛАССЕ</vt:lpstr>
      <vt:lpstr> 71 ЗАКОН РЕСПУБЛИКИ ТАТАРСТАН О мерах по предупреждению причинения вреда здоровью детей в РТ.  Принят Государственным Советом Республики Татарстан  23 сентября 2010 года</vt:lpstr>
      <vt:lpstr>Антитабачный закон с 1 июня 2013 года.  «Об охране здоровья граждан от воздействия окружающего табачного дыма и последствий потребления табака»</vt:lpstr>
      <vt:lpstr>Принят закон о школьной форме</vt:lpstr>
      <vt:lpstr>Совместно с родителями</vt:lpstr>
      <vt:lpstr>Презентация PowerPoint</vt:lpstr>
      <vt:lpstr>Презентация PowerPoint</vt:lpstr>
      <vt:lpstr>Вопросы</vt:lpstr>
      <vt:lpstr>Презентация PowerPoint</vt:lpstr>
      <vt:lpstr>Презентация PowerPoint</vt:lpstr>
      <vt:lpstr>Презентация PowerPoint</vt:lpstr>
      <vt:lpstr>До встречи!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28</cp:revision>
  <dcterms:created xsi:type="dcterms:W3CDTF">2013-09-21T19:47:57Z</dcterms:created>
  <dcterms:modified xsi:type="dcterms:W3CDTF">2015-02-09T21:28:18Z</dcterms:modified>
</cp:coreProperties>
</file>